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9" r:id="rId2"/>
    <p:sldId id="910" r:id="rId3"/>
    <p:sldId id="944" r:id="rId4"/>
    <p:sldId id="943" r:id="rId5"/>
    <p:sldId id="912" r:id="rId6"/>
    <p:sldId id="945" r:id="rId7"/>
    <p:sldId id="947" r:id="rId8"/>
    <p:sldId id="949" r:id="rId9"/>
    <p:sldId id="948" r:id="rId10"/>
    <p:sldId id="950" r:id="rId11"/>
    <p:sldId id="937" r:id="rId12"/>
    <p:sldId id="952" r:id="rId13"/>
    <p:sldId id="951" r:id="rId14"/>
    <p:sldId id="953" r:id="rId15"/>
    <p:sldId id="936" r:id="rId16"/>
    <p:sldId id="957" r:id="rId17"/>
    <p:sldId id="955" r:id="rId18"/>
    <p:sldId id="938" r:id="rId19"/>
    <p:sldId id="959" r:id="rId20"/>
    <p:sldId id="324" r:id="rId21"/>
    <p:sldId id="960" r:id="rId22"/>
    <p:sldId id="961" r:id="rId23"/>
    <p:sldId id="962" r:id="rId24"/>
    <p:sldId id="966" r:id="rId25"/>
    <p:sldId id="964" r:id="rId26"/>
    <p:sldId id="338" r:id="rId27"/>
    <p:sldId id="958" r:id="rId28"/>
    <p:sldId id="965" r:id="rId29"/>
    <p:sldId id="939" r:id="rId30"/>
    <p:sldId id="969" r:id="rId31"/>
    <p:sldId id="967" r:id="rId32"/>
    <p:sldId id="968" r:id="rId33"/>
    <p:sldId id="933" r:id="rId34"/>
    <p:sldId id="90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5607" autoAdjust="0"/>
  </p:normalViewPr>
  <p:slideViewPr>
    <p:cSldViewPr snapToGrid="0">
      <p:cViewPr varScale="1">
        <p:scale>
          <a:sx n="125" d="100"/>
          <a:sy n="125" d="100"/>
        </p:scale>
        <p:origin x="178" y="86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2.xml"/><Relationship Id="rId7" Type="http://schemas.openxmlformats.org/officeDocument/2006/relationships/slide" Target="slides/slide29.xml"/><Relationship Id="rId2" Type="http://schemas.openxmlformats.org/officeDocument/2006/relationships/slide" Target="slides/slide11.xml"/><Relationship Id="rId1" Type="http://schemas.openxmlformats.org/officeDocument/2006/relationships/slide" Target="slides/slide1.xml"/><Relationship Id="rId6" Type="http://schemas.openxmlformats.org/officeDocument/2006/relationships/slide" Target="slides/slide27.xml"/><Relationship Id="rId5" Type="http://schemas.openxmlformats.org/officeDocument/2006/relationships/slide" Target="slides/slide18.xml"/><Relationship Id="rId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8AE81-1BF8-4F51-9FC8-72F3621047F0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4510F-59D9-427C-B948-617F6801AB3A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837FC-224A-43C1-ABB4-C3D2A18DC981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BBA525B-8B6F-4887-A67E-1C9D38436ECF}" type="datetime1">
              <a:rPr lang="en-US" smtClean="0"/>
              <a:t>1/18/2024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1FEB-1772-44C3-9477-9CCF1C6D7CED}" type="datetime1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893E3-B088-44B9-8D11-9B0302C9E109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57410-E5DA-40B2-AE28-DC8B3F30D830}" type="datetime1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DDD87-5F93-4748-AC59-9713BC6B73CA}" type="datetime1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F1FC0-34B6-43F9-B077-5887465AD7AD}" type="datetime1">
              <a:rPr lang="en-US" smtClean="0"/>
              <a:t>1/18/2024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D410D-602B-428D-82DD-04A5BDB6056B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1A1CB-9B87-463E-946E-370D7C10E79E}" type="datetime1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20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35564"/>
            <a:ext cx="2743200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ADC1D-9CA2-413F-A975-B4589BED07EB}" type="datetime1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00669" y="6399047"/>
            <a:ext cx="5967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2136" y="6535564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A3103-B65B-40B2-9256-A55DC5E5477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6" y="6406407"/>
            <a:ext cx="401638" cy="36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A3C4D-A7DD-4BB0-836D-66371CD90F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0" y="6450109"/>
            <a:ext cx="817085" cy="2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ssumptionsofphysic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3.png"/><Relationship Id="rId7" Type="http://schemas.openxmlformats.org/officeDocument/2006/relationships/image" Target="../media/image1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0.png"/><Relationship Id="rId5" Type="http://schemas.openxmlformats.org/officeDocument/2006/relationships/image" Target="../media/image24.png"/><Relationship Id="rId15" Type="http://schemas.openxmlformats.org/officeDocument/2006/relationships/image" Target="../media/image180.png"/><Relationship Id="rId10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12" Type="http://schemas.openxmlformats.org/officeDocument/2006/relationships/image" Target="../media/image150.png"/><Relationship Id="rId2" Type="http://schemas.openxmlformats.org/officeDocument/2006/relationships/image" Target="../media/image20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40.png"/><Relationship Id="rId5" Type="http://schemas.openxmlformats.org/officeDocument/2006/relationships/image" Target="../media/image30.png"/><Relationship Id="rId15" Type="http://schemas.openxmlformats.org/officeDocument/2006/relationships/image" Target="../media/image180.png"/><Relationship Id="rId10" Type="http://schemas.openxmlformats.org/officeDocument/2006/relationships/image" Target="../media/image13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Relationship Id="rId1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9.wmf"/><Relationship Id="rId3" Type="http://schemas.openxmlformats.org/officeDocument/2006/relationships/image" Target="../media/image14.wmf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as an operational definition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Gabriele Carcassi</a:t>
            </a:r>
          </a:p>
          <a:p>
            <a:r>
              <a:rPr lang="en-US" dirty="0"/>
              <a:t>Physics Department</a:t>
            </a:r>
          </a:p>
          <a:p>
            <a:r>
              <a:rPr lang="en-US" dirty="0"/>
              <a:t>University of Michigan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FA4FB-0EA6-40F2-B352-0E9ADE523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8" y="4312155"/>
            <a:ext cx="1676403" cy="1524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7A37D-6BDF-4D43-B652-18396B0F7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05" y="5945318"/>
            <a:ext cx="2311231" cy="7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65BDA4-4824-EFF6-F323-BB560E1B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630FA-80C5-0ABC-C50B-E1F5AB09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1366F-E5B0-8C36-6BEE-82749B4E91CB}"/>
              </a:ext>
            </a:extLst>
          </p:cNvPr>
          <p:cNvSpPr txBox="1"/>
          <p:nvPr/>
        </p:nvSpPr>
        <p:spPr>
          <a:xfrm>
            <a:off x="174381" y="867785"/>
            <a:ext cx="11843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</a:t>
            </a:r>
            <a:r>
              <a:rPr lang="en-US" sz="3200" b="1" dirty="0"/>
              <a:t>math</a:t>
            </a:r>
            <a:r>
              <a:rPr lang="en-US" sz="3200" dirty="0"/>
              <a:t>, we want a formal definition: some set with some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6D985-5EBB-F5E5-0A6D-5B618539B62A}"/>
              </a:ext>
            </a:extLst>
          </p:cNvPr>
          <p:cNvSpPr txBox="1"/>
          <p:nvPr/>
        </p:nvSpPr>
        <p:spPr>
          <a:xfrm>
            <a:off x="174381" y="1852670"/>
            <a:ext cx="11843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E.g. a variable that can be used as a parameter for the 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60CB2-0B94-5233-DA00-CA2245899B91}"/>
              </a:ext>
            </a:extLst>
          </p:cNvPr>
          <p:cNvSpPr txBox="1"/>
          <p:nvPr/>
        </p:nvSpPr>
        <p:spPr>
          <a:xfrm>
            <a:off x="5166804" y="283009"/>
            <a:ext cx="5246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that’s what all well-defined math objects are!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F6C644-36D9-CF64-0F0D-7B2EEB5D28F6}"/>
              </a:ext>
            </a:extLst>
          </p:cNvPr>
          <p:cNvCxnSpPr/>
          <p:nvPr/>
        </p:nvCxnSpPr>
        <p:spPr>
          <a:xfrm>
            <a:off x="8620217" y="719091"/>
            <a:ext cx="150921" cy="25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58B4FD-DD7D-04C7-3CF6-A7885EEF4047}"/>
              </a:ext>
            </a:extLst>
          </p:cNvPr>
          <p:cNvSpPr txBox="1"/>
          <p:nvPr/>
        </p:nvSpPr>
        <p:spPr>
          <a:xfrm>
            <a:off x="174381" y="3272770"/>
            <a:ext cx="11843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</a:t>
            </a:r>
            <a:r>
              <a:rPr lang="en-US" sz="3200" b="1" dirty="0"/>
              <a:t>philosophy</a:t>
            </a:r>
            <a:r>
              <a:rPr lang="en-US" sz="3200" dirty="0"/>
              <a:t>, we may look for an “ontological definition”: some intrinsic feature of reality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F8CD9-D24C-6A06-3BD1-EE0F8DD45157}"/>
              </a:ext>
            </a:extLst>
          </p:cNvPr>
          <p:cNvSpPr txBox="1"/>
          <p:nvPr/>
        </p:nvSpPr>
        <p:spPr>
          <a:xfrm>
            <a:off x="174381" y="4683784"/>
            <a:ext cx="11843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E.g. A nonspatial continuum in which events occur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E142F-B952-73D6-10B4-4AF9349BB0EA}"/>
              </a:ext>
            </a:extLst>
          </p:cNvPr>
          <p:cNvSpPr txBox="1"/>
          <p:nvPr/>
        </p:nvSpPr>
        <p:spPr>
          <a:xfrm>
            <a:off x="3524830" y="2724036"/>
            <a:ext cx="817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really don’t know: I still haven’t figured out what philosophers consider well-defined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956820-7EDD-DD99-7193-11AC80446671}"/>
              </a:ext>
            </a:extLst>
          </p:cNvPr>
          <p:cNvCxnSpPr/>
          <p:nvPr/>
        </p:nvCxnSpPr>
        <p:spPr>
          <a:xfrm>
            <a:off x="6978243" y="3160118"/>
            <a:ext cx="150921" cy="257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555E50-D783-0542-953F-3095F0A70865}"/>
              </a:ext>
            </a:extLst>
          </p:cNvPr>
          <p:cNvSpPr txBox="1"/>
          <p:nvPr/>
        </p:nvSpPr>
        <p:spPr>
          <a:xfrm>
            <a:off x="-1" y="5667049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These types of answers do not help us in a lab</a:t>
            </a:r>
          </a:p>
        </p:txBody>
      </p:sp>
    </p:spTree>
    <p:extLst>
      <p:ext uri="{BB962C8B-B14F-4D97-AF65-F5344CB8AC3E}">
        <p14:creationId xmlns:p14="http://schemas.microsoft.com/office/powerpoint/2010/main" val="17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FCEEE-38F7-41EB-9976-6A846046B6B8}"/>
              </a:ext>
            </a:extLst>
          </p:cNvPr>
          <p:cNvSpPr txBox="1"/>
          <p:nvPr/>
        </p:nvSpPr>
        <p:spPr>
          <a:xfrm>
            <a:off x="0" y="238175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8000"/>
                </a:solidFill>
              </a:rPr>
              <a:t>Time is what is measured by a clock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FF91B-0417-4C87-824A-FF71F443D304}"/>
              </a:ext>
            </a:extLst>
          </p:cNvPr>
          <p:cNvSpPr txBox="1"/>
          <p:nvPr/>
        </p:nvSpPr>
        <p:spPr>
          <a:xfrm>
            <a:off x="19050" y="355295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clock?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0526F-2E7D-4CAC-82E8-84921B7C2138}"/>
              </a:ext>
            </a:extLst>
          </p:cNvPr>
          <p:cNvSpPr txBox="1"/>
          <p:nvPr/>
        </p:nvSpPr>
        <p:spPr>
          <a:xfrm>
            <a:off x="-1" y="450566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 a lab, an operational definition</a:t>
            </a:r>
            <a:br>
              <a:rPr lang="en-US" sz="3600" dirty="0"/>
            </a:br>
            <a:r>
              <a:rPr lang="en-US" sz="3600" dirty="0"/>
              <a:t>is necessary and sufficient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F12223-35C0-FA25-D39C-A8A5EB262D2F}"/>
              </a:ext>
            </a:extLst>
          </p:cNvPr>
          <p:cNvSpPr txBox="1"/>
          <p:nvPr/>
        </p:nvSpPr>
        <p:spPr>
          <a:xfrm>
            <a:off x="-2" y="485672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clock is what measures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8FCF61-736A-E1B0-38A5-464F4EB354DC}"/>
              </a:ext>
            </a:extLst>
          </p:cNvPr>
          <p:cNvSpPr txBox="1"/>
          <p:nvPr/>
        </p:nvSpPr>
        <p:spPr>
          <a:xfrm>
            <a:off x="497149" y="1728664"/>
            <a:ext cx="337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operational: it tells me what to do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7C4468-3C5C-6773-0ED8-903F33E6E5B9}"/>
              </a:ext>
            </a:extLst>
          </p:cNvPr>
          <p:cNvCxnSpPr/>
          <p:nvPr/>
        </p:nvCxnSpPr>
        <p:spPr>
          <a:xfrm>
            <a:off x="3204839" y="2175766"/>
            <a:ext cx="461639" cy="241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C3ECD1-A776-9D92-2359-9704113EF591}"/>
              </a:ext>
            </a:extLst>
          </p:cNvPr>
          <p:cNvGrpSpPr/>
          <p:nvPr/>
        </p:nvGrpSpPr>
        <p:grpSpPr>
          <a:xfrm>
            <a:off x="3062797" y="4999365"/>
            <a:ext cx="5967866" cy="503690"/>
            <a:chOff x="2286000" y="1097528"/>
            <a:chExt cx="5029200" cy="157965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BB09F8-B155-E31A-4BA9-3E48B609FC23}"/>
                </a:ext>
              </a:extLst>
            </p:cNvPr>
            <p:cNvCxnSpPr/>
            <p:nvPr/>
          </p:nvCxnSpPr>
          <p:spPr>
            <a:xfrm>
              <a:off x="2286000" y="1100342"/>
              <a:ext cx="5029200" cy="157684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5169A0E-FE88-ABA5-2C57-52D5ABE44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6000" y="1097528"/>
              <a:ext cx="5029200" cy="157684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7738CC4-5DBA-8EA8-84E7-EFD781309513}"/>
              </a:ext>
            </a:extLst>
          </p:cNvPr>
          <p:cNvSpPr txBox="1"/>
          <p:nvPr/>
        </p:nvSpPr>
        <p:spPr>
          <a:xfrm>
            <a:off x="6751481" y="6049245"/>
            <a:ext cx="455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operational: it does not tell me what to do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66EBAF-16AA-0E10-BFB7-A12B6AED0B95}"/>
              </a:ext>
            </a:extLst>
          </p:cNvPr>
          <p:cNvCxnSpPr/>
          <p:nvPr/>
        </p:nvCxnSpPr>
        <p:spPr>
          <a:xfrm flipH="1" flipV="1">
            <a:off x="6915705" y="5502158"/>
            <a:ext cx="552831" cy="454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74A01F-6F23-FBBA-5ECC-157341743718}"/>
              </a:ext>
            </a:extLst>
          </p:cNvPr>
          <p:cNvSpPr txBox="1"/>
          <p:nvPr/>
        </p:nvSpPr>
        <p:spPr>
          <a:xfrm>
            <a:off x="7293020" y="1674840"/>
            <a:ext cx="437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what physicists consider well-defined!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6BA63-F841-0F8E-D6C1-96183E5BFF3C}"/>
              </a:ext>
            </a:extLst>
          </p:cNvPr>
          <p:cNvCxnSpPr>
            <a:cxnSpLocks/>
          </p:cNvCxnSpPr>
          <p:nvPr/>
        </p:nvCxnSpPr>
        <p:spPr>
          <a:xfrm flipH="1" flipV="1">
            <a:off x="8913181" y="1195912"/>
            <a:ext cx="461454" cy="45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3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20" grpId="0"/>
      <p:bldP spid="25" grpId="0"/>
      <p:bldP spid="3" grpId="0"/>
      <p:bldP spid="29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FF91B-0417-4C87-824A-FF71F443D304}"/>
              </a:ext>
            </a:extLst>
          </p:cNvPr>
          <p:cNvSpPr txBox="1"/>
          <p:nvPr/>
        </p:nvSpPr>
        <p:spPr>
          <a:xfrm>
            <a:off x="1294" y="4368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clock?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5F837-8780-F811-7DA6-61B42BC90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72" y="667199"/>
            <a:ext cx="2600327" cy="1710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16D93B-786D-C8BD-A231-805794217F84}"/>
              </a:ext>
            </a:extLst>
          </p:cNvPr>
          <p:cNvSpPr txBox="1"/>
          <p:nvPr/>
        </p:nvSpPr>
        <p:spPr>
          <a:xfrm>
            <a:off x="1159512" y="2467017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sun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A89BB-133C-BFC5-9AAB-45291A86A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938" y="269412"/>
            <a:ext cx="3121152" cy="1752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2313894-3D64-DF47-F340-6813963B53B3}"/>
              </a:ext>
            </a:extLst>
          </p:cNvPr>
          <p:cNvSpPr txBox="1"/>
          <p:nvPr/>
        </p:nvSpPr>
        <p:spPr>
          <a:xfrm>
            <a:off x="9396556" y="2090039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seasons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B55B00-5F74-C712-19C9-EBBCD1208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86" y="1275497"/>
            <a:ext cx="2600327" cy="19475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1CE0E52-616D-7A46-7787-33CB2BFE20A7}"/>
              </a:ext>
            </a:extLst>
          </p:cNvPr>
          <p:cNvSpPr txBox="1"/>
          <p:nvPr/>
        </p:nvSpPr>
        <p:spPr>
          <a:xfrm>
            <a:off x="4068449" y="2697849"/>
            <a:ext cx="231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heart (pulse)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42D5A-2D82-CD0C-6376-56894D704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059" y="3495582"/>
            <a:ext cx="2022031" cy="19546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E055993-C068-F5CB-0613-89B835995ACD}"/>
              </a:ext>
            </a:extLst>
          </p:cNvPr>
          <p:cNvSpPr txBox="1"/>
          <p:nvPr/>
        </p:nvSpPr>
        <p:spPr>
          <a:xfrm>
            <a:off x="8161650" y="3035879"/>
            <a:ext cx="3842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bucket of water with a hole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2F56AAC-9173-7080-A03D-9C7AE5BBF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4" y="3044842"/>
            <a:ext cx="1783260" cy="28603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FA00937-4C4A-89BB-1A1E-8876D53F9220}"/>
              </a:ext>
            </a:extLst>
          </p:cNvPr>
          <p:cNvSpPr txBox="1"/>
          <p:nvPr/>
        </p:nvSpPr>
        <p:spPr>
          <a:xfrm>
            <a:off x="436589" y="5948229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pendulum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91404-8709-BB13-797F-32C06F24E804}"/>
              </a:ext>
            </a:extLst>
          </p:cNvPr>
          <p:cNvSpPr txBox="1"/>
          <p:nvPr/>
        </p:nvSpPr>
        <p:spPr>
          <a:xfrm>
            <a:off x="2538807" y="3681299"/>
            <a:ext cx="6933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8000"/>
                </a:solidFill>
              </a:rPr>
              <a:t>You can get a set of instructions on how to build these: they have operational definitions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4BB7B8-8BE2-F3D5-2F93-AB56493B248F}"/>
              </a:ext>
            </a:extLst>
          </p:cNvPr>
          <p:cNvSpPr txBox="1"/>
          <p:nvPr/>
        </p:nvSpPr>
        <p:spPr>
          <a:xfrm>
            <a:off x="2538806" y="5606026"/>
            <a:ext cx="6933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But these are just examples of clocks!!!</a:t>
            </a:r>
          </a:p>
        </p:txBody>
      </p:sp>
    </p:spTree>
    <p:extLst>
      <p:ext uri="{BB962C8B-B14F-4D97-AF65-F5344CB8AC3E}">
        <p14:creationId xmlns:p14="http://schemas.microsoft.com/office/powerpoint/2010/main" val="218470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5" grpId="0"/>
      <p:bldP spid="26" grpId="0"/>
      <p:bldP spid="27" grpId="0"/>
      <p:bldP spid="30" grpId="0"/>
      <p:bldP spid="2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FF91B-0417-4C87-824A-FF71F443D304}"/>
              </a:ext>
            </a:extLst>
          </p:cNvPr>
          <p:cNvSpPr txBox="1"/>
          <p:nvPr/>
        </p:nvSpPr>
        <p:spPr>
          <a:xfrm>
            <a:off x="1294" y="4368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is a clock?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5A22B7-B48F-45A2-A704-B0CC9205C224}"/>
              </a:ext>
            </a:extLst>
          </p:cNvPr>
          <p:cNvSpPr txBox="1"/>
          <p:nvPr/>
        </p:nvSpPr>
        <p:spPr>
          <a:xfrm>
            <a:off x="5998345" y="2438881"/>
            <a:ext cx="446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 synchronization is operationally defined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1D00B2-EBB9-B887-B287-51988668F3D5}"/>
              </a:ext>
            </a:extLst>
          </p:cNvPr>
          <p:cNvSpPr txBox="1"/>
          <p:nvPr/>
        </p:nvSpPr>
        <p:spPr>
          <a:xfrm>
            <a:off x="0" y="136737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8000"/>
                </a:solidFill>
              </a:rPr>
              <a:t>A clock is anything that can be synchronized to other clocks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4D1DC7-9F22-AC67-A05E-EBBBCDBAE8CC}"/>
              </a:ext>
            </a:extLst>
          </p:cNvPr>
          <p:cNvSpPr txBox="1"/>
          <p:nvPr/>
        </p:nvSpPr>
        <p:spPr>
          <a:xfrm>
            <a:off x="174381" y="3220562"/>
            <a:ext cx="11843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idea of time comes out of our ability to synchronize our clocks; examples serve to “jumpstart” the process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7658BB-81F3-C2AF-49D8-CAF0D626B25E}"/>
              </a:ext>
            </a:extLst>
          </p:cNvPr>
          <p:cNvCxnSpPr>
            <a:cxnSpLocks/>
          </p:cNvCxnSpPr>
          <p:nvPr/>
        </p:nvCxnSpPr>
        <p:spPr>
          <a:xfrm flipH="1" flipV="1">
            <a:off x="7643674" y="1954765"/>
            <a:ext cx="221942" cy="440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2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DCF947-C447-0E2F-EE1C-A2D80241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8CACA4-48F7-5CEB-C43E-52D8E0CE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6FAD9-4A17-4C9F-0174-431F003B9CAC}"/>
              </a:ext>
            </a:extLst>
          </p:cNvPr>
          <p:cNvSpPr txBox="1"/>
          <p:nvPr/>
        </p:nvSpPr>
        <p:spPr>
          <a:xfrm>
            <a:off x="0" y="35870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We solved the “purpose” question (i.e. operational definition)</a:t>
            </a:r>
          </a:p>
          <a:p>
            <a:pPr algn="ctr"/>
            <a:r>
              <a:rPr lang="en-US" sz="3600" dirty="0"/>
              <a:t>We need to answer the “primitive elements”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2E39B-3A89-6A53-B6C1-FDAE180E5099}"/>
              </a:ext>
            </a:extLst>
          </p:cNvPr>
          <p:cNvSpPr txBox="1"/>
          <p:nvPr/>
        </p:nvSpPr>
        <p:spPr>
          <a:xfrm>
            <a:off x="174381" y="1797747"/>
            <a:ext cx="11843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8000"/>
                </a:solidFill>
              </a:rPr>
              <a:t>Verifiable statements</a:t>
            </a:r>
            <a:r>
              <a:rPr lang="en-US" sz="2800" dirty="0">
                <a:solidFill>
                  <a:srgbClr val="008000"/>
                </a:solidFill>
              </a:rPr>
              <a:t>: assertions that can be experimentally verified in a finite time</a:t>
            </a:r>
          </a:p>
        </p:txBody>
      </p:sp>
      <p:graphicFrame>
        <p:nvGraphicFramePr>
          <p:cNvPr id="6" name="Table 52">
            <a:extLst>
              <a:ext uri="{FF2B5EF4-FFF2-40B4-BE49-F238E27FC236}">
                <a16:creationId xmlns:a16="http://schemas.microsoft.com/office/drawing/2014/main" id="{C6FC2D10-0736-5BAB-FB39-5E06803FA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74347"/>
              </p:ext>
            </p:extLst>
          </p:nvPr>
        </p:nvGraphicFramePr>
        <p:xfrm>
          <a:off x="8821013" y="2522479"/>
          <a:ext cx="298907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400">
                  <a:extLst>
                    <a:ext uri="{9D8B030D-6E8A-4147-A177-3AD203B41FA5}">
                      <a16:colId xmlns:a16="http://schemas.microsoft.com/office/drawing/2014/main" val="3919644959"/>
                    </a:ext>
                  </a:extLst>
                </a:gridCol>
                <a:gridCol w="2542677">
                  <a:extLst>
                    <a:ext uri="{9D8B030D-6E8A-4147-A177-3AD203B41FA5}">
                      <a16:colId xmlns:a16="http://schemas.microsoft.com/office/drawing/2014/main" val="3379705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SUCCESS (in finite time)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57667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UNDEFINED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89613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FAILURE (in finite time)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8564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DF8C8F-0E73-C2A4-95A7-6504C0C05FAC}"/>
                  </a:ext>
                </a:extLst>
              </p:cNvPr>
              <p:cNvSpPr/>
              <p:nvPr/>
            </p:nvSpPr>
            <p:spPr>
              <a:xfrm>
                <a:off x="777696" y="2920969"/>
                <a:ext cx="852534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mass of the photon is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r>
                  <a:rPr lang="en-US" dirty="0"/>
                  <a:t> eV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8000"/>
                    </a:solidFill>
                  </a:rPr>
                  <a:t>Verifiable</a:t>
                </a:r>
              </a:p>
              <a:p>
                <a:r>
                  <a:rPr lang="en-US" dirty="0"/>
                  <a:t>The mass of the photon is exactly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eV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Not verifiable due to infinite precision,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:r>
                  <a:rPr lang="en-US" dirty="0">
                    <a:solidFill>
                      <a:srgbClr val="C00000"/>
                    </a:solidFill>
                  </a:rPr>
                  <a:t>				    but falsifiable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DF8C8F-0E73-C2A4-95A7-6504C0C05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96" y="2920969"/>
                <a:ext cx="8525346" cy="923330"/>
              </a:xfrm>
              <a:prstGeom prst="rect">
                <a:avLst/>
              </a:prstGeom>
              <a:blipFill>
                <a:blip r:embed="rId2"/>
                <a:stretch>
                  <a:fillRect l="-64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70C5741-1CFE-FD60-F153-BC4B17F90667}"/>
              </a:ext>
            </a:extLst>
          </p:cNvPr>
          <p:cNvSpPr txBox="1"/>
          <p:nvPr/>
        </p:nvSpPr>
        <p:spPr>
          <a:xfrm>
            <a:off x="193431" y="3903993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syntax/semantics/structure of these statements cannot be formally specified further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5ABAB-0F66-F36F-CE00-4D287AA260E2}"/>
              </a:ext>
            </a:extLst>
          </p:cNvPr>
          <p:cNvSpPr txBox="1"/>
          <p:nvPr/>
        </p:nvSpPr>
        <p:spPr>
          <a:xfrm>
            <a:off x="193431" y="4526164"/>
            <a:ext cx="11843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example, whether a specific statement is experimentally verifiable or even well-defined may depend on context (e.g. premises, idealization, theory, </a:t>
            </a:r>
            <a:r>
              <a:rPr lang="en-US" sz="2400" dirty="0" err="1"/>
              <a:t>etc</a:t>
            </a:r>
            <a:r>
              <a:rPr lang="en-US" sz="2400" dirty="0"/>
              <a:t>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17175D-FEB5-0B5B-52D6-C0116A7BD87C}"/>
                  </a:ext>
                </a:extLst>
              </p:cNvPr>
              <p:cNvSpPr txBox="1"/>
              <p:nvPr/>
            </p:nvSpPr>
            <p:spPr>
              <a:xfrm>
                <a:off x="4403503" y="5483467"/>
                <a:ext cx="4649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The mass of the electron is 511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000" dirty="0"/>
                  <a:t> 0.5 KeV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17175D-FEB5-0B5B-52D6-C0116A7B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503" y="5483467"/>
                <a:ext cx="4649927" cy="400110"/>
              </a:xfrm>
              <a:prstGeom prst="rect">
                <a:avLst/>
              </a:prstGeom>
              <a:blipFill>
                <a:blip r:embed="rId3"/>
                <a:stretch>
                  <a:fillRect l="-1311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4947DBA-C49A-DE40-A42A-82F0B268F2CD}"/>
              </a:ext>
            </a:extLst>
          </p:cNvPr>
          <p:cNvSpPr txBox="1"/>
          <p:nvPr/>
        </p:nvSpPr>
        <p:spPr>
          <a:xfrm>
            <a:off x="193431" y="6027377"/>
            <a:ext cx="532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measuring the mass, it is a verifiable hypothesis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FA41D0-2174-FB4D-1887-F8B5CDA50C32}"/>
              </a:ext>
            </a:extLst>
          </p:cNvPr>
          <p:cNvSpPr txBox="1"/>
          <p:nvPr/>
        </p:nvSpPr>
        <p:spPr>
          <a:xfrm>
            <a:off x="5765800" y="6027377"/>
            <a:ext cx="623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performing particle identification, it is assumed to be true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698179-2B2D-10BB-C576-5F68722D34B6}"/>
              </a:ext>
            </a:extLst>
          </p:cNvPr>
          <p:cNvCxnSpPr/>
          <p:nvPr/>
        </p:nvCxnSpPr>
        <p:spPr>
          <a:xfrm flipH="1">
            <a:off x="4989250" y="5881485"/>
            <a:ext cx="284086" cy="17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3452BB-0746-C89C-F7BB-07915C3BD38B}"/>
              </a:ext>
            </a:extLst>
          </p:cNvPr>
          <p:cNvCxnSpPr>
            <a:cxnSpLocks/>
          </p:cNvCxnSpPr>
          <p:nvPr/>
        </p:nvCxnSpPr>
        <p:spPr>
          <a:xfrm>
            <a:off x="8415640" y="5881485"/>
            <a:ext cx="284086" cy="17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20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A2399D-0B5B-4ECF-991B-21925B6F5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076CB9-9A2D-468C-8F1F-17734439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23743-090A-494D-8879-EFA383547762}"/>
              </a:ext>
            </a:extLst>
          </p:cNvPr>
          <p:cNvSpPr txBox="1"/>
          <p:nvPr/>
        </p:nvSpPr>
        <p:spPr>
          <a:xfrm>
            <a:off x="344401" y="498813"/>
            <a:ext cx="30917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 under NOT and</a:t>
            </a:r>
            <a:br>
              <a:rPr lang="en-US" dirty="0"/>
            </a:br>
            <a:r>
              <a:rPr lang="en-US" dirty="0"/>
              <a:t>countable AND/OR (countably</a:t>
            </a:r>
            <a:br>
              <a:rPr lang="en-US" dirty="0"/>
            </a:br>
            <a:r>
              <a:rPr lang="en-US" dirty="0"/>
              <a:t>complete Boolean algebra),</a:t>
            </a:r>
          </a:p>
          <a:p>
            <a:r>
              <a:rPr lang="en-US" dirty="0"/>
              <a:t>statements formally associated</a:t>
            </a:r>
            <a:br>
              <a:rPr lang="en-US" dirty="0"/>
            </a:br>
            <a:r>
              <a:rPr lang="en-US" dirty="0"/>
              <a:t>with an experimental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9529-9C44-4877-AED3-DC11AA3CAC75}"/>
              </a:ext>
            </a:extLst>
          </p:cNvPr>
          <p:cNvSpPr txBox="1"/>
          <p:nvPr/>
        </p:nvSpPr>
        <p:spPr>
          <a:xfrm>
            <a:off x="8900368" y="342657"/>
            <a:ext cx="214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Experimentally</a:t>
            </a:r>
            <a:br>
              <a:rPr lang="en-US" dirty="0"/>
            </a:br>
            <a:r>
              <a:rPr lang="en-US" dirty="0"/>
              <a:t>distinguishable cases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0775A0-3DCA-4730-A0D9-1ED89DA76D7B}"/>
              </a:ext>
            </a:extLst>
          </p:cNvPr>
          <p:cNvSpPr txBox="1"/>
          <p:nvPr/>
        </p:nvSpPr>
        <p:spPr>
          <a:xfrm>
            <a:off x="263609" y="2588009"/>
            <a:ext cx="3171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 under finite AND </a:t>
            </a:r>
            <a:r>
              <a:rPr lang="en-US" dirty="0" err="1"/>
              <a:t>and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countable OR (</a:t>
            </a:r>
            <a:r>
              <a:rPr lang="en-US" dirty="0" err="1"/>
              <a:t>Heyting</a:t>
            </a:r>
            <a:r>
              <a:rPr lang="en-US" dirty="0"/>
              <a:t> algebra),</a:t>
            </a:r>
            <a:br>
              <a:rPr lang="en-US" dirty="0"/>
            </a:br>
            <a:r>
              <a:rPr lang="en-US" dirty="0"/>
              <a:t>generated by a countable set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15EDF6-239B-4CD8-8F1E-ADE7BFBFF118}"/>
              </a:ext>
            </a:extLst>
          </p:cNvPr>
          <p:cNvSpPr/>
          <p:nvPr/>
        </p:nvSpPr>
        <p:spPr>
          <a:xfrm>
            <a:off x="3642082" y="690370"/>
            <a:ext cx="4788568" cy="242235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EA46C9-06F1-4AEE-A73C-68565CB259C1}"/>
              </a:ext>
            </a:extLst>
          </p:cNvPr>
          <p:cNvSpPr/>
          <p:nvPr/>
        </p:nvSpPr>
        <p:spPr>
          <a:xfrm>
            <a:off x="6140638" y="1668937"/>
            <a:ext cx="2009275" cy="10266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C4290-67B0-4B87-8FB5-3AE83EE34D01}"/>
              </a:ext>
            </a:extLst>
          </p:cNvPr>
          <p:cNvSpPr txBox="1"/>
          <p:nvPr/>
        </p:nvSpPr>
        <p:spPr>
          <a:xfrm>
            <a:off x="6399702" y="1955488"/>
            <a:ext cx="163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Possibilities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0903F7-76E1-433A-9891-CFFC089DE7F6}"/>
              </a:ext>
            </a:extLst>
          </p:cNvPr>
          <p:cNvSpPr txBox="1"/>
          <p:nvPr/>
        </p:nvSpPr>
        <p:spPr>
          <a:xfrm>
            <a:off x="4511234" y="784210"/>
            <a:ext cx="3050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Theoretical statements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0B8607-EBFE-4937-A61D-745DE48EFC68}"/>
              </a:ext>
            </a:extLst>
          </p:cNvPr>
          <p:cNvSpPr/>
          <p:nvPr/>
        </p:nvSpPr>
        <p:spPr>
          <a:xfrm>
            <a:off x="3858650" y="1339715"/>
            <a:ext cx="2478506" cy="1664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584AFB-3F85-4792-B424-179C028ADEAF}"/>
              </a:ext>
            </a:extLst>
          </p:cNvPr>
          <p:cNvSpPr txBox="1"/>
          <p:nvPr/>
        </p:nvSpPr>
        <p:spPr>
          <a:xfrm>
            <a:off x="4280943" y="1728954"/>
            <a:ext cx="1578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Verifiable</a:t>
            </a:r>
            <a:br>
              <a:rPr lang="en-US" sz="2400" dirty="0"/>
            </a:br>
            <a:r>
              <a:rPr lang="en-US" sz="2400" dirty="0"/>
              <a:t>statements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6A6E66-2755-48DF-9687-B2589E49772C}"/>
              </a:ext>
            </a:extLst>
          </p:cNvPr>
          <p:cNvGrpSpPr/>
          <p:nvPr/>
        </p:nvGrpSpPr>
        <p:grpSpPr>
          <a:xfrm>
            <a:off x="3259370" y="3721729"/>
            <a:ext cx="5553985" cy="2005263"/>
            <a:chOff x="2679968" y="3737810"/>
            <a:chExt cx="5553985" cy="20052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154A7C-24A6-4E40-BC25-F67AE216E2CB}"/>
                </a:ext>
              </a:extLst>
            </p:cNvPr>
            <p:cNvSpPr txBox="1"/>
            <p:nvPr/>
          </p:nvSpPr>
          <p:spPr>
            <a:xfrm>
              <a:off x="3840441" y="4754584"/>
              <a:ext cx="1430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Open sets</a:t>
              </a:r>
              <a:endParaRPr lang="en-US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9CC20CF-68CB-4FA5-9FDD-7E10147663B5}"/>
                </a:ext>
              </a:extLst>
            </p:cNvPr>
            <p:cNvSpPr/>
            <p:nvPr/>
          </p:nvSpPr>
          <p:spPr>
            <a:xfrm>
              <a:off x="2679968" y="3737810"/>
              <a:ext cx="2998937" cy="200526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031416-5427-40D4-B2C3-2060FB9E4E3C}"/>
                </a:ext>
              </a:extLst>
            </p:cNvPr>
            <p:cNvSpPr/>
            <p:nvPr/>
          </p:nvSpPr>
          <p:spPr>
            <a:xfrm>
              <a:off x="3668199" y="4462762"/>
              <a:ext cx="1774617" cy="1117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970131-33A4-4B1C-B99B-20E19FCF1B59}"/>
                </a:ext>
              </a:extLst>
            </p:cNvPr>
            <p:cNvSpPr txBox="1"/>
            <p:nvPr/>
          </p:nvSpPr>
          <p:spPr>
            <a:xfrm>
              <a:off x="3066906" y="3903906"/>
              <a:ext cx="14052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Borel</a:t>
              </a:r>
              <a:r>
                <a:rPr lang="en-US" sz="2400" dirty="0"/>
                <a:t> sets</a:t>
              </a:r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339184-9549-4EC3-9B93-3A1F0D09F264}"/>
                </a:ext>
              </a:extLst>
            </p:cNvPr>
            <p:cNvSpPr/>
            <p:nvPr/>
          </p:nvSpPr>
          <p:spPr>
            <a:xfrm>
              <a:off x="6459336" y="4024640"/>
              <a:ext cx="1774617" cy="12107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DF3BD8-F792-473B-AF21-3A2FBBF35750}"/>
                </a:ext>
              </a:extLst>
            </p:cNvPr>
            <p:cNvSpPr txBox="1"/>
            <p:nvPr/>
          </p:nvSpPr>
          <p:spPr>
            <a:xfrm>
              <a:off x="6870904" y="4399161"/>
              <a:ext cx="9514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Points</a:t>
              </a:r>
              <a:endParaRPr lang="en-US" dirty="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75C566-C5CC-4C7B-9662-7FF3334B637A}"/>
              </a:ext>
            </a:extLst>
          </p:cNvPr>
          <p:cNvCxnSpPr>
            <a:endCxn id="15" idx="1"/>
          </p:cNvCxnSpPr>
          <p:nvPr/>
        </p:nvCxnSpPr>
        <p:spPr>
          <a:xfrm>
            <a:off x="3100659" y="922709"/>
            <a:ext cx="1410575" cy="92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09F494-386D-4215-BDFE-570DA8E4FA3E}"/>
              </a:ext>
            </a:extLst>
          </p:cNvPr>
          <p:cNvCxnSpPr>
            <a:cxnSpLocks/>
          </p:cNvCxnSpPr>
          <p:nvPr/>
        </p:nvCxnSpPr>
        <p:spPr>
          <a:xfrm flipV="1">
            <a:off x="2832168" y="2182284"/>
            <a:ext cx="1327272" cy="405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F2B9AE-F507-4AD9-9E43-81B773AA7C92}"/>
              </a:ext>
            </a:extLst>
          </p:cNvPr>
          <p:cNvCxnSpPr>
            <a:cxnSpLocks/>
          </p:cNvCxnSpPr>
          <p:nvPr/>
        </p:nvCxnSpPr>
        <p:spPr>
          <a:xfrm flipH="1">
            <a:off x="7859617" y="1105605"/>
            <a:ext cx="1112456" cy="85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F355A9-FDC1-4B43-BB61-78552FC348A3}"/>
              </a:ext>
            </a:extLst>
          </p:cNvPr>
          <p:cNvCxnSpPr/>
          <p:nvPr/>
        </p:nvCxnSpPr>
        <p:spPr>
          <a:xfrm>
            <a:off x="7408902" y="2775284"/>
            <a:ext cx="303864" cy="1112541"/>
          </a:xfrm>
          <a:prstGeom prst="straightConnector1">
            <a:avLst/>
          </a:prstGeom>
          <a:ln w="3810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2DE2D7-0251-44BC-8E47-3B7629075AF4}"/>
              </a:ext>
            </a:extLst>
          </p:cNvPr>
          <p:cNvCxnSpPr>
            <a:cxnSpLocks/>
          </p:cNvCxnSpPr>
          <p:nvPr/>
        </p:nvCxnSpPr>
        <p:spPr>
          <a:xfrm>
            <a:off x="5221285" y="3049674"/>
            <a:ext cx="0" cy="1299816"/>
          </a:xfrm>
          <a:prstGeom prst="straightConnector1">
            <a:avLst/>
          </a:prstGeom>
          <a:ln w="3810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00CD18D-6135-4771-8570-62A52EAABA88}"/>
              </a:ext>
            </a:extLst>
          </p:cNvPr>
          <p:cNvCxnSpPr>
            <a:cxnSpLocks/>
          </p:cNvCxnSpPr>
          <p:nvPr/>
        </p:nvCxnSpPr>
        <p:spPr>
          <a:xfrm>
            <a:off x="4348936" y="3188928"/>
            <a:ext cx="0" cy="487569"/>
          </a:xfrm>
          <a:prstGeom prst="straightConnector1">
            <a:avLst/>
          </a:prstGeom>
          <a:ln w="38100">
            <a:solidFill>
              <a:srgbClr val="008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AA43C13-7FC3-4BFB-A568-F3E5182CC6B7}"/>
              </a:ext>
            </a:extLst>
          </p:cNvPr>
          <p:cNvSpPr txBox="1"/>
          <p:nvPr/>
        </p:nvSpPr>
        <p:spPr>
          <a:xfrm>
            <a:off x="1355443" y="5196486"/>
            <a:ext cx="130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387B7C-008E-40C8-BD00-4530CA980AF1}"/>
                  </a:ext>
                </a:extLst>
              </p:cNvPr>
              <p:cNvSpPr txBox="1"/>
              <p:nvPr/>
            </p:nvSpPr>
            <p:spPr>
              <a:xfrm>
                <a:off x="1067708" y="3830893"/>
                <a:ext cx="13903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-algebra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5387B7C-008E-40C8-BD00-4530CA98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08" y="3830893"/>
                <a:ext cx="1390381" cy="461665"/>
              </a:xfrm>
              <a:prstGeom prst="rect">
                <a:avLst/>
              </a:prstGeom>
              <a:blipFill>
                <a:blip r:embed="rId2"/>
                <a:stretch>
                  <a:fillRect t="-10526" r="-570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4E2885-F779-4D70-91D6-D2ED275C32AA}"/>
              </a:ext>
            </a:extLst>
          </p:cNvPr>
          <p:cNvCxnSpPr/>
          <p:nvPr/>
        </p:nvCxnSpPr>
        <p:spPr>
          <a:xfrm flipV="1">
            <a:off x="2803882" y="5149679"/>
            <a:ext cx="1615961" cy="296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00826AB-71E0-4600-A8D6-90C25BF54407}"/>
              </a:ext>
            </a:extLst>
          </p:cNvPr>
          <p:cNvCxnSpPr/>
          <p:nvPr/>
        </p:nvCxnSpPr>
        <p:spPr>
          <a:xfrm>
            <a:off x="2574236" y="4082602"/>
            <a:ext cx="907425" cy="36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88DDFAC-E610-4880-AF85-0031A6D09422}"/>
              </a:ext>
            </a:extLst>
          </p:cNvPr>
          <p:cNvSpPr txBox="1"/>
          <p:nvPr/>
        </p:nvSpPr>
        <p:spPr>
          <a:xfrm>
            <a:off x="8694921" y="1402479"/>
            <a:ext cx="31628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008000"/>
                </a:solidFill>
              </a:rPr>
              <a:t>Precise map between physical concepts and their mathematical representation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1F6E6D-2783-4BD0-9E18-34AB5480564F}"/>
              </a:ext>
            </a:extLst>
          </p:cNvPr>
          <p:cNvSpPr txBox="1"/>
          <p:nvPr/>
        </p:nvSpPr>
        <p:spPr>
          <a:xfrm>
            <a:off x="8900368" y="4364849"/>
            <a:ext cx="29989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008000"/>
                </a:solidFill>
              </a:rPr>
              <a:t>All proofs can be “translated” into physically meaningful language</a:t>
            </a:r>
          </a:p>
        </p:txBody>
      </p:sp>
    </p:spTree>
    <p:extLst>
      <p:ext uri="{BB962C8B-B14F-4D97-AF65-F5344CB8AC3E}">
        <p14:creationId xmlns:p14="http://schemas.microsoft.com/office/powerpoint/2010/main" val="40352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" grpId="0" animBg="1"/>
      <p:bldP spid="6" grpId="0" animBg="1"/>
      <p:bldP spid="12" grpId="0"/>
      <p:bldP spid="15" grpId="0"/>
      <p:bldP spid="42" grpId="0"/>
      <p:bldP spid="43" grpId="0"/>
      <p:bldP spid="48" grpId="0"/>
      <p:bldP spid="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7C8DA-D7D0-AEDE-9483-F165FBF4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27794-C2F0-9AE4-AC45-21EA6145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2E822-169D-57D2-67B6-5365B98FE97B}"/>
              </a:ext>
            </a:extLst>
          </p:cNvPr>
          <p:cNvSpPr txBox="1"/>
          <p:nvPr/>
        </p:nvSpPr>
        <p:spPr>
          <a:xfrm>
            <a:off x="1342008" y="1769294"/>
            <a:ext cx="9507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A physical theory is fully specified by a countable set of verifiable statements and their logical relationships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F8E3A-3D75-7B7C-6884-19B71351F0AE}"/>
              </a:ext>
            </a:extLst>
          </p:cNvPr>
          <p:cNvSpPr txBox="1"/>
          <p:nvPr/>
        </p:nvSpPr>
        <p:spPr>
          <a:xfrm>
            <a:off x="1342008" y="3769347"/>
            <a:ext cx="9507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All mathematical objects we use in physics (</a:t>
            </a:r>
            <a:r>
              <a:rPr lang="en-US" sz="2800" dirty="0" err="1"/>
              <a:t>symplectic</a:t>
            </a:r>
            <a:r>
              <a:rPr lang="en-US" sz="2800" dirty="0"/>
              <a:t> manifolds, tensors, Hilbert spaces, Lie groups, …) are ultimately identifying statements and their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5056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27B0-A7FE-40AD-9603-F00855A9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metrological model of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1B8BB-C8E2-4238-800F-CB6EEEB41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68B2-D1C4-4884-9DFC-D288DFCE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2263-DFD2-4B29-8208-72D5C34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97D5C2-5184-47FD-A8ED-02B581C5EECA}"/>
              </a:ext>
            </a:extLst>
          </p:cNvPr>
          <p:cNvSpPr txBox="1"/>
          <p:nvPr/>
        </p:nvSpPr>
        <p:spPr>
          <a:xfrm>
            <a:off x="174380" y="973911"/>
            <a:ext cx="11843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reference</a:t>
            </a:r>
            <a:r>
              <a:rPr lang="en-US" sz="2400" dirty="0"/>
              <a:t> (i.e. a tick of a clock) is something that allows us to distinguish between a before and an after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0EF6C-9709-450D-B1CE-4F5D1E2AF2F1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 we formally model a clock?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AF9B71-3938-460A-D4A0-37FA25BDD25B}"/>
                  </a:ext>
                </a:extLst>
              </p:cNvPr>
              <p:cNvSpPr txBox="1"/>
              <p:nvPr/>
            </p:nvSpPr>
            <p:spPr>
              <a:xfrm>
                <a:off x="5065819" y="1573867"/>
                <a:ext cx="6381631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Mathematically, it is a triple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400" dirty="0"/>
                  <a:t> such that: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are verifiable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reference has an extent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 ⊥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it’s not before or after, it is 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it’s before and after, it is on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AF9B71-3938-460A-D4A0-37FA25BDD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819" y="1573867"/>
                <a:ext cx="6381631" cy="1938992"/>
              </a:xfrm>
              <a:prstGeom prst="rect">
                <a:avLst/>
              </a:prstGeom>
              <a:blipFill>
                <a:blip r:embed="rId2"/>
                <a:stretch>
                  <a:fillRect l="-1433" t="-2516" r="-114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1B7BE96A-E239-36C2-CF55-9CCB96F25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79126"/>
              </p:ext>
            </p:extLst>
          </p:nvPr>
        </p:nvGraphicFramePr>
        <p:xfrm>
          <a:off x="8256634" y="3642763"/>
          <a:ext cx="34974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820">
                  <a:extLst>
                    <a:ext uri="{9D8B030D-6E8A-4147-A177-3AD203B41FA5}">
                      <a16:colId xmlns:a16="http://schemas.microsoft.com/office/drawing/2014/main" val="2891206852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2032963996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3104868629"/>
                    </a:ext>
                  </a:extLst>
                </a:gridCol>
              </a:tblGrid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725526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51925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09307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37714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40439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250277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06331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82C24B45-B957-CD84-544E-8985506EDDF4}"/>
              </a:ext>
            </a:extLst>
          </p:cNvPr>
          <p:cNvGrpSpPr/>
          <p:nvPr/>
        </p:nvGrpSpPr>
        <p:grpSpPr>
          <a:xfrm>
            <a:off x="1167050" y="2227225"/>
            <a:ext cx="2678924" cy="2744986"/>
            <a:chOff x="7978180" y="2536463"/>
            <a:chExt cx="2678924" cy="274498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409800-FB73-9C45-CAF2-CFCBFE97C7D7}"/>
                </a:ext>
              </a:extLst>
            </p:cNvPr>
            <p:cNvSpPr/>
            <p:nvPr/>
          </p:nvSpPr>
          <p:spPr>
            <a:xfrm>
              <a:off x="9224017" y="2721129"/>
              <a:ext cx="325968" cy="2560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                                      on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3C83521-FABF-AC68-F825-685AE994986F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D80D78A-E832-56BE-BADD-31DD6820852F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5F4657-5C6E-D3BB-E940-ACC90E5BE5DE}"/>
                </a:ext>
              </a:extLst>
            </p:cNvPr>
            <p:cNvSpPr txBox="1"/>
            <p:nvPr/>
          </p:nvSpPr>
          <p:spPr>
            <a:xfrm>
              <a:off x="8110892" y="253646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DD86FA-ADA7-27AE-5AAE-E4A741DCF29C}"/>
                </a:ext>
              </a:extLst>
            </p:cNvPr>
            <p:cNvSpPr txBox="1"/>
            <p:nvPr/>
          </p:nvSpPr>
          <p:spPr>
            <a:xfrm>
              <a:off x="9815061" y="253646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8E987F-BC04-D913-3D95-9E98BA1B1268}"/>
                </a:ext>
              </a:extLst>
            </p:cNvPr>
            <p:cNvSpPr/>
            <p:nvPr/>
          </p:nvSpPr>
          <p:spPr>
            <a:xfrm>
              <a:off x="8290165" y="3085182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A263DB3-9484-E904-55F6-1D86F8E09725}"/>
                </a:ext>
              </a:extLst>
            </p:cNvPr>
            <p:cNvSpPr/>
            <p:nvPr/>
          </p:nvSpPr>
          <p:spPr>
            <a:xfrm>
              <a:off x="9290305" y="3449900"/>
              <a:ext cx="182880" cy="32978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A5BE53-30EC-02F6-4210-2ECFB4788823}"/>
                </a:ext>
              </a:extLst>
            </p:cNvPr>
            <p:cNvSpPr/>
            <p:nvPr/>
          </p:nvSpPr>
          <p:spPr>
            <a:xfrm>
              <a:off x="9109287" y="4973385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BA943B-A4C2-3851-FE1C-2FC351A71415}"/>
                </a:ext>
              </a:extLst>
            </p:cNvPr>
            <p:cNvSpPr/>
            <p:nvPr/>
          </p:nvSpPr>
          <p:spPr>
            <a:xfrm>
              <a:off x="9390485" y="4608668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A46762C-C396-C680-6507-7B79EDB86F5F}"/>
                </a:ext>
              </a:extLst>
            </p:cNvPr>
            <p:cNvSpPr/>
            <p:nvPr/>
          </p:nvSpPr>
          <p:spPr>
            <a:xfrm>
              <a:off x="8807237" y="4243950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5430686-BA3C-40E2-6C1B-13FE0AB19B0C}"/>
                </a:ext>
              </a:extLst>
            </p:cNvPr>
            <p:cNvSpPr/>
            <p:nvPr/>
          </p:nvSpPr>
          <p:spPr>
            <a:xfrm>
              <a:off x="9887134" y="3879232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42AEC46-0F0D-F10B-0996-DA19011B3310}"/>
              </a:ext>
            </a:extLst>
          </p:cNvPr>
          <p:cNvSpPr txBox="1"/>
          <p:nvPr/>
        </p:nvSpPr>
        <p:spPr>
          <a:xfrm>
            <a:off x="826523" y="5482745"/>
            <a:ext cx="6642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A clock is a collection of references</a:t>
            </a:r>
          </a:p>
        </p:txBody>
      </p:sp>
    </p:spTree>
    <p:extLst>
      <p:ext uri="{BB962C8B-B14F-4D97-AF65-F5344CB8AC3E}">
        <p14:creationId xmlns:p14="http://schemas.microsoft.com/office/powerpoint/2010/main" val="53045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7C8DA-D7D0-AEDE-9483-F165FBF4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27794-C2F0-9AE4-AC45-21EA6145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2E822-169D-57D2-67B6-5365B98FE97B}"/>
              </a:ext>
            </a:extLst>
          </p:cNvPr>
          <p:cNvSpPr txBox="1"/>
          <p:nvPr/>
        </p:nvSpPr>
        <p:spPr>
          <a:xfrm>
            <a:off x="1342008" y="1300239"/>
            <a:ext cx="95079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Imagine collecting the references of all possible clocks into a single logical structure. What are the necessary and sufficient conditions such that they identify a point on the real line?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9BFEC-FC83-BB7E-6E81-9F83C5BC1A90}"/>
              </a:ext>
            </a:extLst>
          </p:cNvPr>
          <p:cNvSpPr txBox="1"/>
          <p:nvPr/>
        </p:nvSpPr>
        <p:spPr>
          <a:xfrm>
            <a:off x="1342008" y="3849643"/>
            <a:ext cx="9507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Intuitively, we would need clocks at higher and higher resolutions, all perfectly synchronized, …</a:t>
            </a:r>
          </a:p>
        </p:txBody>
      </p:sp>
    </p:spTree>
    <p:extLst>
      <p:ext uri="{BB962C8B-B14F-4D97-AF65-F5344CB8AC3E}">
        <p14:creationId xmlns:p14="http://schemas.microsoft.com/office/powerpoint/2010/main" val="163654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1233-F037-489B-AEEB-032B3DF6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605B6-D778-4367-ABF6-A08BBAF2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55" y="1075038"/>
            <a:ext cx="8152278" cy="5209938"/>
          </a:xfrm>
        </p:spPr>
        <p:txBody>
          <a:bodyPr>
            <a:normAutofit/>
          </a:bodyPr>
          <a:lstStyle/>
          <a:p>
            <a:r>
              <a:rPr lang="en-US" dirty="0"/>
              <a:t>Together with Prof. Christine Aidala, I lead a project called Assumptions of Physics - </a:t>
            </a:r>
            <a:r>
              <a:rPr lang="en-US" dirty="0">
                <a:hlinkClick r:id="rId2"/>
              </a:rPr>
              <a:t>https://assumptionsofphysics.org</a:t>
            </a:r>
            <a:r>
              <a:rPr lang="en-US" dirty="0"/>
              <a:t> – that aims to find a minimal set of starting points from which the laws can be rederived</a:t>
            </a:r>
          </a:p>
          <a:p>
            <a:r>
              <a:rPr lang="en-US" dirty="0"/>
              <a:t>It consists of two main efforts:</a:t>
            </a:r>
          </a:p>
          <a:p>
            <a:pPr lvl="1"/>
            <a:r>
              <a:rPr lang="en-US" dirty="0"/>
              <a:t>Reverse physics – starts from the laws and finds physical assumptions that provide equivalent formulations</a:t>
            </a:r>
          </a:p>
          <a:p>
            <a:pPr lvl="1"/>
            <a:r>
              <a:rPr lang="en-US" dirty="0"/>
              <a:t>Physical mathematics – starts from physical ideas, carefully encodes them in formal definitions, rederives the familiar mathematical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1BEBF-3B5D-450B-BA37-3CEACB4C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62EC8-9CFF-4737-A5F0-A94D600D15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38384-001F-1AB1-C9CD-B7D44DAC8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18" y="1904997"/>
            <a:ext cx="1676403" cy="1524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17661D-C6B8-67BD-8F11-5E01A3911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905" y="3538160"/>
            <a:ext cx="2311231" cy="7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4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17951"/>
          </a:xfrm>
        </p:spPr>
        <p:txBody>
          <a:bodyPr/>
          <a:lstStyle/>
          <a:p>
            <a:r>
              <a:rPr lang="en-US" dirty="0"/>
              <a:t>1. Strict 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B341-55C6-4E18-862D-BECB0927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CC82-9E0F-4C0F-9CC3-01E846C7C3CB}"/>
              </a:ext>
            </a:extLst>
          </p:cNvPr>
          <p:cNvSpPr/>
          <p:nvPr/>
        </p:nvSpPr>
        <p:spPr>
          <a:xfrm>
            <a:off x="9224017" y="2721129"/>
            <a:ext cx="325968" cy="1463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                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4A45BB-8394-4719-9715-42FCD158A70C}"/>
              </a:ext>
            </a:extLst>
          </p:cNvPr>
          <p:cNvCxnSpPr/>
          <p:nvPr/>
        </p:nvCxnSpPr>
        <p:spPr>
          <a:xfrm flipH="1">
            <a:off x="7978180" y="2998911"/>
            <a:ext cx="106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7F661-4F74-466D-AAD8-D09857ED64D2}"/>
              </a:ext>
            </a:extLst>
          </p:cNvPr>
          <p:cNvCxnSpPr/>
          <p:nvPr/>
        </p:nvCxnSpPr>
        <p:spPr>
          <a:xfrm>
            <a:off x="9671683" y="2998911"/>
            <a:ext cx="985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5C3DFD-469C-4AC2-B8FE-3778BF023DF8}"/>
              </a:ext>
            </a:extLst>
          </p:cNvPr>
          <p:cNvSpPr txBox="1"/>
          <p:nvPr/>
        </p:nvSpPr>
        <p:spPr>
          <a:xfrm>
            <a:off x="8110892" y="2536463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50BCC-20AA-4149-8AEB-C96F256964B0}"/>
              </a:ext>
            </a:extLst>
          </p:cNvPr>
          <p:cNvSpPr txBox="1"/>
          <p:nvPr/>
        </p:nvSpPr>
        <p:spPr>
          <a:xfrm>
            <a:off x="9815061" y="2536463"/>
            <a:ext cx="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4DCF7F-FA07-4566-BF33-B416B449E2B2}"/>
              </a:ext>
            </a:extLst>
          </p:cNvPr>
          <p:cNvGraphicFramePr>
            <a:graphicFrameLocks noGrp="1"/>
          </p:cNvGraphicFramePr>
          <p:nvPr/>
        </p:nvGraphicFramePr>
        <p:xfrm>
          <a:off x="2169256" y="2721134"/>
          <a:ext cx="34974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820">
                  <a:extLst>
                    <a:ext uri="{9D8B030D-6E8A-4147-A177-3AD203B41FA5}">
                      <a16:colId xmlns:a16="http://schemas.microsoft.com/office/drawing/2014/main" val="2891206852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2032963996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3104868629"/>
                    </a:ext>
                  </a:extLst>
                </a:gridCol>
              </a:tblGrid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725526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51925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09307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37714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42085A5A-A6AE-4934-9880-9395A2568EAA}"/>
              </a:ext>
            </a:extLst>
          </p:cNvPr>
          <p:cNvSpPr/>
          <p:nvPr/>
        </p:nvSpPr>
        <p:spPr>
          <a:xfrm>
            <a:off x="8473439" y="3085182"/>
            <a:ext cx="160021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1543DB-E77E-4C50-AA6B-CBD16653C609}"/>
              </a:ext>
            </a:extLst>
          </p:cNvPr>
          <p:cNvSpPr/>
          <p:nvPr/>
        </p:nvSpPr>
        <p:spPr>
          <a:xfrm>
            <a:off x="9290305" y="3449900"/>
            <a:ext cx="182880" cy="32978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A4C109-E116-40A1-8BDB-CA077901B896}"/>
              </a:ext>
            </a:extLst>
          </p:cNvPr>
          <p:cNvSpPr/>
          <p:nvPr/>
        </p:nvSpPr>
        <p:spPr>
          <a:xfrm>
            <a:off x="10140542" y="3879232"/>
            <a:ext cx="161698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E8BA7-E577-CD35-FFF2-11E366EC1909}"/>
              </a:ext>
            </a:extLst>
          </p:cNvPr>
          <p:cNvSpPr txBox="1"/>
          <p:nvPr/>
        </p:nvSpPr>
        <p:spPr>
          <a:xfrm>
            <a:off x="230819" y="1504178"/>
            <a:ext cx="1167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reference is strict if before/on/after are mutually exclusive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32A34-73E5-264E-FD5F-8284BA72058E}"/>
              </a:ext>
            </a:extLst>
          </p:cNvPr>
          <p:cNvSpPr txBox="1"/>
          <p:nvPr/>
        </p:nvSpPr>
        <p:spPr>
          <a:xfrm>
            <a:off x="230819" y="4710083"/>
            <a:ext cx="116741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Physically, this means assuming that the extent of what we measure is smaller than the extent of our reference</a:t>
            </a:r>
          </a:p>
        </p:txBody>
      </p:sp>
    </p:spTree>
    <p:extLst>
      <p:ext uri="{BB962C8B-B14F-4D97-AF65-F5344CB8AC3E}">
        <p14:creationId xmlns:p14="http://schemas.microsoft.com/office/powerpoint/2010/main" val="198142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6FD1C-CCFC-4FFA-6370-3980960F2ECE}"/>
              </a:ext>
            </a:extLst>
          </p:cNvPr>
          <p:cNvGrpSpPr/>
          <p:nvPr/>
        </p:nvGrpSpPr>
        <p:grpSpPr>
          <a:xfrm>
            <a:off x="8363312" y="2021560"/>
            <a:ext cx="2678924" cy="2949929"/>
            <a:chOff x="7978180" y="2536463"/>
            <a:chExt cx="2678924" cy="29499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35A6E4-6C33-A1DF-1BEB-DC310961552F}"/>
                </a:ext>
              </a:extLst>
            </p:cNvPr>
            <p:cNvSpPr/>
            <p:nvPr/>
          </p:nvSpPr>
          <p:spPr>
            <a:xfrm>
              <a:off x="9224017" y="2721129"/>
              <a:ext cx="325968" cy="27652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                                         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BB874AF-DCA9-8719-F384-D810224BC51E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00D6EB-0997-5E03-E7BE-1F89483BF14D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DF66AB-5259-DE5E-9E32-F43D449692DF}"/>
                </a:ext>
              </a:extLst>
            </p:cNvPr>
            <p:cNvSpPr txBox="1"/>
            <p:nvPr/>
          </p:nvSpPr>
          <p:spPr>
            <a:xfrm>
              <a:off x="8110892" y="253646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A22D2A-B20F-F3C1-A84E-1F92DF33888B}"/>
                </a:ext>
              </a:extLst>
            </p:cNvPr>
            <p:cNvSpPr txBox="1"/>
            <p:nvPr/>
          </p:nvSpPr>
          <p:spPr>
            <a:xfrm>
              <a:off x="9815061" y="253646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5BACC5-1C3A-3C32-F8F3-B6053EEB6E0A}"/>
              </a:ext>
            </a:extLst>
          </p:cNvPr>
          <p:cNvGrpSpPr/>
          <p:nvPr/>
        </p:nvGrpSpPr>
        <p:grpSpPr>
          <a:xfrm rot="2595187">
            <a:off x="8269687" y="2206226"/>
            <a:ext cx="2678925" cy="2765263"/>
            <a:chOff x="7978180" y="2721129"/>
            <a:chExt cx="2678925" cy="27652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A6E168-4AE2-D7C8-DD25-1AA84508B0E7}"/>
                </a:ext>
              </a:extLst>
            </p:cNvPr>
            <p:cNvSpPr/>
            <p:nvPr/>
          </p:nvSpPr>
          <p:spPr>
            <a:xfrm>
              <a:off x="9224017" y="2721129"/>
              <a:ext cx="325968" cy="27652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                                         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5D7F31-4CC0-B09F-D7B8-D656D429690C}"/>
                </a:ext>
              </a:extLst>
            </p:cNvPr>
            <p:cNvCxnSpPr/>
            <p:nvPr/>
          </p:nvCxnSpPr>
          <p:spPr>
            <a:xfrm flipH="1">
              <a:off x="7978180" y="548466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025A8E-E9EA-55E5-BEBD-170F4F8C7099}"/>
                </a:ext>
              </a:extLst>
            </p:cNvPr>
            <p:cNvCxnSpPr/>
            <p:nvPr/>
          </p:nvCxnSpPr>
          <p:spPr>
            <a:xfrm>
              <a:off x="9671684" y="548466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CA8BD7-C76B-874B-F1E2-38E6EE5B079C}"/>
                </a:ext>
              </a:extLst>
            </p:cNvPr>
            <p:cNvSpPr txBox="1"/>
            <p:nvPr/>
          </p:nvSpPr>
          <p:spPr>
            <a:xfrm>
              <a:off x="8110892" y="502221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6AFB6A-3A87-A094-29FA-6CC096FF6519}"/>
                </a:ext>
              </a:extLst>
            </p:cNvPr>
            <p:cNvSpPr txBox="1"/>
            <p:nvPr/>
          </p:nvSpPr>
          <p:spPr>
            <a:xfrm>
              <a:off x="9815061" y="502221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673915"/>
            <a:ext cx="6915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Without further constraints, references would not lead to a linear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03618"/>
                  </p:ext>
                </p:extLst>
              </p:nvPr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098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03618"/>
                  </p:ext>
                </p:extLst>
              </p:nvPr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4" t="-1667" r="-20208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98" t="-1667" r="-103497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67" r="-2778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100000" r="-30208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203333" r="-30208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303333" r="-30208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9403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692458" y="1354315"/>
            <a:ext cx="69157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fact that a reference is “before” or “after” another is captured by the statements’ logical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144069"/>
                  </p:ext>
                </p:extLst>
              </p:nvPr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098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5144069"/>
                  </p:ext>
                </p:extLst>
              </p:nvPr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4" t="-1667" r="-20208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98" t="-1667" r="-103497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67" r="-2778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100000" r="-30208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203333" r="-30208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✖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303333" r="-30208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7EAE6C6-1E18-BA30-DEF0-67E0EC8631C7}"/>
              </a:ext>
            </a:extLst>
          </p:cNvPr>
          <p:cNvGrpSpPr/>
          <p:nvPr/>
        </p:nvGrpSpPr>
        <p:grpSpPr>
          <a:xfrm>
            <a:off x="7146524" y="2212524"/>
            <a:ext cx="4290637" cy="2951784"/>
            <a:chOff x="6836985" y="2783185"/>
            <a:chExt cx="4290637" cy="295178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D32BF6-D838-00A7-4155-61F4928260D5}"/>
                </a:ext>
              </a:extLst>
            </p:cNvPr>
            <p:cNvGrpSpPr/>
            <p:nvPr/>
          </p:nvGrpSpPr>
          <p:grpSpPr>
            <a:xfrm>
              <a:off x="8448698" y="2783185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F2AE94A-A051-4272-2065-20D2A2187DC7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5FA73D9-2F1F-264E-15F8-F5D8AD2FBD55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CB0ED09-FF10-22E7-0F1A-0489C78793D2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9DBCA9E-C579-087B-9938-1980CE5A6DC5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96ED944-EF9F-0884-09A8-1725CA5DA560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190541-DB12-93C7-0B63-F3C94D7C123D}"/>
                </a:ext>
              </a:extLst>
            </p:cNvPr>
            <p:cNvGrpSpPr/>
            <p:nvPr/>
          </p:nvGrpSpPr>
          <p:grpSpPr>
            <a:xfrm>
              <a:off x="6836985" y="2969706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097A9023-7812-BF41-2AD4-CF56DEAFE588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4B3F394-80A9-5EC0-F749-AADB9F1F90F4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D633F3A-2EDE-8705-58D5-5C6BF05D91E7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CA08C1B-C6FD-4554-7ECE-6DFA7ED1ACD3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5B932DC7-43F9-6607-8425-3E4620D9849A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EAB2E96-83A0-4C5B-5225-F91BCB98C3F9}"/>
              </a:ext>
            </a:extLst>
          </p:cNvPr>
          <p:cNvSpPr txBox="1"/>
          <p:nvPr/>
        </p:nvSpPr>
        <p:spPr>
          <a:xfrm>
            <a:off x="0" y="553916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But order relationship between references is too restrictive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557332-91EA-4B92-5FB9-AF372BFDE31E}"/>
              </a:ext>
            </a:extLst>
          </p:cNvPr>
          <p:cNvCxnSpPr>
            <a:cxnSpLocks/>
          </p:cNvCxnSpPr>
          <p:nvPr/>
        </p:nvCxnSpPr>
        <p:spPr>
          <a:xfrm flipH="1">
            <a:off x="8392361" y="1465018"/>
            <a:ext cx="1188481" cy="800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0504A3-9DE4-1993-EA4A-D35E92F89FDE}"/>
              </a:ext>
            </a:extLst>
          </p:cNvPr>
          <p:cNvSpPr txBox="1"/>
          <p:nvPr/>
        </p:nvSpPr>
        <p:spPr>
          <a:xfrm>
            <a:off x="8527652" y="917515"/>
            <a:ext cx="353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“boundaries” are ordered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E1D156-8E3F-1E91-59DE-8B58A5B9FC1F}"/>
              </a:ext>
            </a:extLst>
          </p:cNvPr>
          <p:cNvCxnSpPr>
            <a:cxnSpLocks/>
          </p:cNvCxnSpPr>
          <p:nvPr/>
        </p:nvCxnSpPr>
        <p:spPr>
          <a:xfrm flipH="1">
            <a:off x="8793831" y="1465018"/>
            <a:ext cx="927218" cy="79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B9FD1CA-20FF-3DBB-DEFD-65CE2B00F4BF}"/>
              </a:ext>
            </a:extLst>
          </p:cNvPr>
          <p:cNvCxnSpPr>
            <a:cxnSpLocks/>
          </p:cNvCxnSpPr>
          <p:nvPr/>
        </p:nvCxnSpPr>
        <p:spPr>
          <a:xfrm>
            <a:off x="9846595" y="1457934"/>
            <a:ext cx="178191" cy="78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4A4286-EF69-A839-62AF-64F50673FBEB}"/>
              </a:ext>
            </a:extLst>
          </p:cNvPr>
          <p:cNvCxnSpPr>
            <a:cxnSpLocks/>
          </p:cNvCxnSpPr>
          <p:nvPr/>
        </p:nvCxnSpPr>
        <p:spPr>
          <a:xfrm>
            <a:off x="9998947" y="1457934"/>
            <a:ext cx="291592" cy="75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17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Aligned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150132"/>
            <a:ext cx="9378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references are aligned if the before and not-after statement can be ordered by narrowness/implication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C2FFB9-85A7-A12B-E97F-CC698708C3DB}"/>
              </a:ext>
            </a:extLst>
          </p:cNvPr>
          <p:cNvGrpSpPr/>
          <p:nvPr/>
        </p:nvGrpSpPr>
        <p:grpSpPr>
          <a:xfrm>
            <a:off x="8363126" y="2682098"/>
            <a:ext cx="2908431" cy="3384232"/>
            <a:chOff x="8487413" y="2816436"/>
            <a:chExt cx="2908431" cy="33842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364EFC6-956D-22A1-021B-04086BCFB59B}"/>
                </a:ext>
              </a:extLst>
            </p:cNvPr>
            <p:cNvGrpSpPr/>
            <p:nvPr/>
          </p:nvGrpSpPr>
          <p:grpSpPr>
            <a:xfrm>
              <a:off x="8716920" y="2816436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AFC3C52-5A7F-8888-4E74-9FEA25156713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2DED266-E604-DAC3-659C-336F70A1B0B7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0B90EE1-D89D-D049-EFF8-1877BAAAE546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163F44C-1625-1C4F-5E00-ACEBF10A1170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68AEF39-FD8D-224D-8E79-A42C397235B7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499171-39BF-39E5-AF1A-AFD9C817BD7B}"/>
                </a:ext>
              </a:extLst>
            </p:cNvPr>
            <p:cNvGrpSpPr/>
            <p:nvPr/>
          </p:nvGrpSpPr>
          <p:grpSpPr>
            <a:xfrm>
              <a:off x="8487413" y="3435405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CCE9545-426C-3418-667E-E9E1BC0D5B02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E00924-0635-4EC5-15BF-28B6CA352B0E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62AF42F-FFD5-B372-C8B6-7AED73C543C6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F11468-67E9-47D7-7400-E08CB256D2FD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6AD1B0C-5693-6195-FA85-DAEFA7E1FD01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24F897-6A14-E0D7-CEFD-8363EF9E5086}"/>
                  </a:ext>
                </a:extLst>
              </p:cNvPr>
              <p:cNvSpPr txBox="1"/>
              <p:nvPr/>
            </p:nvSpPr>
            <p:spPr>
              <a:xfrm>
                <a:off x="470267" y="2578383"/>
                <a:ext cx="752953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≼¬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 Means that if the first statement is true</a:t>
                </a:r>
                <a:br>
                  <a:rPr lang="en-US" sz="2400" dirty="0"/>
                </a:br>
                <a:r>
                  <a:rPr lang="en-US" sz="2400" dirty="0"/>
                  <a:t>     then the second statement will be true as well</a:t>
                </a:r>
              </a:p>
              <a:p>
                <a:pPr lvl="1"/>
                <a:r>
                  <a:rPr lang="en-US" sz="2400" dirty="0"/>
                  <a:t>That is, the first statement is narrower, more specific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24F897-6A14-E0D7-CEFD-8363EF9E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7" y="2578383"/>
                <a:ext cx="7529532" cy="1569660"/>
              </a:xfrm>
              <a:prstGeom prst="rect">
                <a:avLst/>
              </a:prstGeom>
              <a:blipFill>
                <a:blip r:embed="rId9"/>
                <a:stretch>
                  <a:fillRect l="-1215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48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24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Filling the whole region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443097"/>
            <a:ext cx="7590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two different references overlap, we can’t say one is before the other: we can’t fully resolve the linear order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C2FFB9-85A7-A12B-E97F-CC698708C3DB}"/>
              </a:ext>
            </a:extLst>
          </p:cNvPr>
          <p:cNvGrpSpPr/>
          <p:nvPr/>
        </p:nvGrpSpPr>
        <p:grpSpPr>
          <a:xfrm>
            <a:off x="905733" y="3861787"/>
            <a:ext cx="2908431" cy="2357947"/>
            <a:chOff x="8487413" y="2816436"/>
            <a:chExt cx="2908431" cy="33842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364EFC6-956D-22A1-021B-04086BCFB59B}"/>
                </a:ext>
              </a:extLst>
            </p:cNvPr>
            <p:cNvGrpSpPr/>
            <p:nvPr/>
          </p:nvGrpSpPr>
          <p:grpSpPr>
            <a:xfrm>
              <a:off x="8716920" y="2816436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AFC3C52-5A7F-8888-4E74-9FEA25156713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2DED266-E604-DAC3-659C-336F70A1B0B7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0B90EE1-D89D-D049-EFF8-1877BAAAE546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163F44C-1625-1C4F-5E00-ACEBF10A1170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68AEF39-FD8D-224D-8E79-A42C397235B7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499171-39BF-39E5-AF1A-AFD9C817BD7B}"/>
                </a:ext>
              </a:extLst>
            </p:cNvPr>
            <p:cNvGrpSpPr/>
            <p:nvPr/>
          </p:nvGrpSpPr>
          <p:grpSpPr>
            <a:xfrm>
              <a:off x="8487413" y="3435405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CCE9545-426C-3418-667E-E9E1BC0D5B02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E00924-0635-4EC5-15BF-28B6CA352B0E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62AF42F-FFD5-B372-C8B6-7AED73C543C6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F11468-67E9-47D7-7400-E08CB256D2FD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6AD1B0C-5693-6195-FA85-DAEFA7E1FD01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8E0169-9670-F09E-E325-7D5CBA4033BD}"/>
              </a:ext>
            </a:extLst>
          </p:cNvPr>
          <p:cNvGrpSpPr/>
          <p:nvPr/>
        </p:nvGrpSpPr>
        <p:grpSpPr>
          <a:xfrm>
            <a:off x="7705817" y="1911525"/>
            <a:ext cx="4289397" cy="2164712"/>
            <a:chOff x="6836985" y="2783185"/>
            <a:chExt cx="4290637" cy="295178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E37616-E8E7-F2BE-40A3-7D133DE1217F}"/>
                </a:ext>
              </a:extLst>
            </p:cNvPr>
            <p:cNvGrpSpPr/>
            <p:nvPr/>
          </p:nvGrpSpPr>
          <p:grpSpPr>
            <a:xfrm>
              <a:off x="8448698" y="2783185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AE34084-B26B-C454-1571-4F5E5A445084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98D053A-6F53-0BC7-74CA-C88066615BB0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CD654D8-2B7B-C186-2161-A18B8DF0D2DE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0DF7DF0-18D6-5FA8-7D94-89B2C97D1477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12DCFB4-7231-8ADD-950E-EA5F74FCE49A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637FB2-F08F-103C-12A3-0185826351CF}"/>
                </a:ext>
              </a:extLst>
            </p:cNvPr>
            <p:cNvGrpSpPr/>
            <p:nvPr/>
          </p:nvGrpSpPr>
          <p:grpSpPr>
            <a:xfrm>
              <a:off x="6836985" y="2969706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1E8961D-593A-BCC7-EE71-B9BE20DBEABA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2F77DF5-D25E-018B-8C38-7DB9205F836B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4AEDC-1109-DB0E-A617-3EE11E3C5604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57EAFFD-9906-133A-37EF-82994327F744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69217C0-B1D3-7152-3E09-481250C2A828}"/>
              </a:ext>
            </a:extLst>
          </p:cNvPr>
          <p:cNvSpPr txBox="1"/>
          <p:nvPr/>
        </p:nvSpPr>
        <p:spPr>
          <a:xfrm>
            <a:off x="3799187" y="4555588"/>
            <a:ext cx="82888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Conversely, if two references don’t overlap and there can be something in between, we must be able to put a reference there</a:t>
            </a:r>
          </a:p>
        </p:txBody>
      </p:sp>
    </p:spTree>
    <p:extLst>
      <p:ext uri="{BB962C8B-B14F-4D97-AF65-F5344CB8AC3E}">
        <p14:creationId xmlns:p14="http://schemas.microsoft.com/office/powerpoint/2010/main" val="10711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89303E-CFBF-83CC-0E5E-1E0C750C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25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Refinable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150132"/>
            <a:ext cx="9378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set of references is refinable if we can address the previous two problems and resolve the full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AFC3C52-5A7F-8888-4E74-9FEA25156713}"/>
                  </a:ext>
                </a:extLst>
              </p:cNvPr>
              <p:cNvSpPr/>
              <p:nvPr/>
            </p:nvSpPr>
            <p:spPr>
              <a:xfrm>
                <a:off x="2381077" y="3991745"/>
                <a:ext cx="325968" cy="1926683"/>
              </a:xfrm>
              <a:prstGeom prst="rect">
                <a:avLst/>
              </a:prstGeom>
              <a:solidFill>
                <a:srgbClr val="000000">
                  <a:alpha val="50196"/>
                </a:srgb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AFC3C52-5A7F-8888-4E74-9FEA25156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77" y="3991745"/>
                <a:ext cx="325968" cy="1926683"/>
              </a:xfrm>
              <a:prstGeom prst="rect">
                <a:avLst/>
              </a:prstGeom>
              <a:blipFill>
                <a:blip r:embed="rId2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DED266-E604-DAC3-659C-336F70A1B0B7}"/>
              </a:ext>
            </a:extLst>
          </p:cNvPr>
          <p:cNvCxnSpPr/>
          <p:nvPr/>
        </p:nvCxnSpPr>
        <p:spPr>
          <a:xfrm flipH="1">
            <a:off x="1135240" y="4185288"/>
            <a:ext cx="106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0B90EE1-D89D-D049-EFF8-1877BAAAE546}"/>
              </a:ext>
            </a:extLst>
          </p:cNvPr>
          <p:cNvCxnSpPr/>
          <p:nvPr/>
        </p:nvCxnSpPr>
        <p:spPr>
          <a:xfrm>
            <a:off x="2828743" y="4185288"/>
            <a:ext cx="985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63F44C-1625-1C4F-5E00-ACEBF10A1170}"/>
                  </a:ext>
                </a:extLst>
              </p:cNvPr>
              <p:cNvSpPr txBox="1"/>
              <p:nvPr/>
            </p:nvSpPr>
            <p:spPr>
              <a:xfrm>
                <a:off x="1436587" y="3880950"/>
                <a:ext cx="462626" cy="257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63F44C-1625-1C4F-5E00-ACEBF10A1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587" y="3880950"/>
                <a:ext cx="462626" cy="257330"/>
              </a:xfrm>
              <a:prstGeom prst="rect">
                <a:avLst/>
              </a:prstGeom>
              <a:blipFill>
                <a:blip r:embed="rId3"/>
                <a:stretch>
                  <a:fillRect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8AEF39-FD8D-224D-8E79-A42C397235B7}"/>
                  </a:ext>
                </a:extLst>
              </p:cNvPr>
              <p:cNvSpPr txBox="1"/>
              <p:nvPr/>
            </p:nvSpPr>
            <p:spPr>
              <a:xfrm>
                <a:off x="3084881" y="3861787"/>
                <a:ext cx="473143" cy="257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8AEF39-FD8D-224D-8E79-A42C39723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881" y="3861787"/>
                <a:ext cx="473143" cy="257330"/>
              </a:xfrm>
              <a:prstGeom prst="rect">
                <a:avLst/>
              </a:prstGeom>
              <a:blipFill>
                <a:blip r:embed="rId4"/>
                <a:stretch>
                  <a:fillRect b="-39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9CEA4F8-4984-C4D4-C2D7-4D08D86F17FD}"/>
                  </a:ext>
                </a:extLst>
              </p:cNvPr>
              <p:cNvSpPr/>
              <p:nvPr/>
            </p:nvSpPr>
            <p:spPr>
              <a:xfrm>
                <a:off x="2151570" y="3588693"/>
                <a:ext cx="226981" cy="1926683"/>
              </a:xfrm>
              <a:prstGeom prst="rect">
                <a:avLst/>
              </a:prstGeom>
              <a:solidFill>
                <a:srgbClr val="000000">
                  <a:alpha val="50196"/>
                </a:srgb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9CEA4F8-4984-C4D4-C2D7-4D08D86F1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70" y="3588693"/>
                <a:ext cx="226981" cy="1926683"/>
              </a:xfrm>
              <a:prstGeom prst="rect">
                <a:avLst/>
              </a:prstGeom>
              <a:blipFill>
                <a:blip r:embed="rId5"/>
                <a:stretch>
                  <a:fillRect l="-23077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B499171-39BF-39E5-AF1A-AFD9C817BD7B}"/>
              </a:ext>
            </a:extLst>
          </p:cNvPr>
          <p:cNvGrpSpPr/>
          <p:nvPr/>
        </p:nvGrpSpPr>
        <p:grpSpPr>
          <a:xfrm>
            <a:off x="905733" y="4293051"/>
            <a:ext cx="2678925" cy="1926683"/>
            <a:chOff x="7978180" y="2721129"/>
            <a:chExt cx="2678925" cy="2765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CCE9545-426C-3418-667E-E9E1BC0D5B02}"/>
                    </a:ext>
                  </a:extLst>
                </p:cNvPr>
                <p:cNvSpPr/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  <a:solidFill>
                  <a:srgbClr val="000000">
                    <a:alpha val="50196"/>
                  </a:srgb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b"/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4AD34AB-1B4B-4E97-90E2-AB05D1B5D7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4017" y="2721129"/>
                  <a:ext cx="325968" cy="2765263"/>
                </a:xfrm>
                <a:prstGeom prst="rect">
                  <a:avLst/>
                </a:prstGeom>
                <a:blipFill>
                  <a:blip r:embed="rId7"/>
                  <a:stretch>
                    <a:fillRect r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EE00924-0635-4EC5-15BF-28B6CA352B0E}"/>
                </a:ext>
              </a:extLst>
            </p:cNvPr>
            <p:cNvCxnSpPr/>
            <p:nvPr/>
          </p:nvCxnSpPr>
          <p:spPr>
            <a:xfrm flipH="1">
              <a:off x="7978180" y="548466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62AF42F-FFD5-B372-C8B6-7AED73C543C6}"/>
                </a:ext>
              </a:extLst>
            </p:cNvPr>
            <p:cNvCxnSpPr/>
            <p:nvPr/>
          </p:nvCxnSpPr>
          <p:spPr>
            <a:xfrm>
              <a:off x="9671684" y="548466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BF11468-67E9-47D7-7400-E08CB256D2FD}"/>
                    </a:ext>
                  </a:extLst>
                </p:cNvPr>
                <p:cNvSpPr txBox="1"/>
                <p:nvPr/>
              </p:nvSpPr>
              <p:spPr>
                <a:xfrm>
                  <a:off x="8282187" y="5017812"/>
                  <a:ext cx="4573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F2C728D-BFA8-4EA3-AB81-07970F5D5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2187" y="5017812"/>
                  <a:ext cx="45730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6AD1B0C-5693-6195-FA85-DAEFA7E1FD01}"/>
                    </a:ext>
                  </a:extLst>
                </p:cNvPr>
                <p:cNvSpPr txBox="1"/>
                <p:nvPr/>
              </p:nvSpPr>
              <p:spPr>
                <a:xfrm>
                  <a:off x="9944678" y="5025636"/>
                  <a:ext cx="467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AE94FAC-7522-4E04-918A-94DE3C9F3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678" y="5025636"/>
                  <a:ext cx="46782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B24F897-6A14-E0D7-CEFD-8363EF9E5086}"/>
              </a:ext>
            </a:extLst>
          </p:cNvPr>
          <p:cNvSpPr txBox="1"/>
          <p:nvPr/>
        </p:nvSpPr>
        <p:spPr>
          <a:xfrm>
            <a:off x="4244970" y="4968236"/>
            <a:ext cx="75295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something can be found between two references, then there must be another reference in between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8E0169-9670-F09E-E325-7D5CBA4033BD}"/>
              </a:ext>
            </a:extLst>
          </p:cNvPr>
          <p:cNvGrpSpPr/>
          <p:nvPr/>
        </p:nvGrpSpPr>
        <p:grpSpPr>
          <a:xfrm>
            <a:off x="7705817" y="1911525"/>
            <a:ext cx="4289397" cy="2164712"/>
            <a:chOff x="6836985" y="2783185"/>
            <a:chExt cx="4290637" cy="295178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E37616-E8E7-F2BE-40A3-7D133DE1217F}"/>
                </a:ext>
              </a:extLst>
            </p:cNvPr>
            <p:cNvGrpSpPr/>
            <p:nvPr/>
          </p:nvGrpSpPr>
          <p:grpSpPr>
            <a:xfrm>
              <a:off x="8448698" y="2783185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AE34084-B26B-C454-1571-4F5E5A445084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98D053A-6F53-0BC7-74CA-C88066615BB0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CD654D8-2B7B-C186-2161-A18B8DF0D2DE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0DF7DF0-18D6-5FA8-7D94-89B2C97D1477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12DCFB4-7231-8ADD-950E-EA5F74FCE49A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637FB2-F08F-103C-12A3-0185826351CF}"/>
                </a:ext>
              </a:extLst>
            </p:cNvPr>
            <p:cNvGrpSpPr/>
            <p:nvPr/>
          </p:nvGrpSpPr>
          <p:grpSpPr>
            <a:xfrm>
              <a:off x="6836985" y="2969706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1E8961D-593A-BCC7-EE71-B9BE20DBEABA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2F77DF5-D25E-018B-8C38-7DB9205F836B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4AEDC-1109-DB0E-A617-3EE11E3C5604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57EAFFD-9906-133A-37EF-82994327F744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315AEB1-26B6-BE43-7B39-E0511E892A2C}"/>
                  </a:ext>
                </a:extLst>
              </p:cNvPr>
              <p:cNvSpPr/>
              <p:nvPr/>
            </p:nvSpPr>
            <p:spPr>
              <a:xfrm>
                <a:off x="9983498" y="1238062"/>
                <a:ext cx="325874" cy="2027925"/>
              </a:xfrm>
              <a:prstGeom prst="rect">
                <a:avLst/>
              </a:prstGeom>
              <a:solidFill>
                <a:srgbClr val="000000">
                  <a:alpha val="50196"/>
                </a:srgb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315AEB1-26B6-BE43-7B39-E0511E892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498" y="1238062"/>
                <a:ext cx="325874" cy="2027925"/>
              </a:xfrm>
              <a:prstGeom prst="rect">
                <a:avLst/>
              </a:prstGeom>
              <a:blipFill>
                <a:blip r:embed="rId16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07C284A-650F-5C15-4D63-AD0C3239C2AA}"/>
              </a:ext>
            </a:extLst>
          </p:cNvPr>
          <p:cNvSpPr txBox="1"/>
          <p:nvPr/>
        </p:nvSpPr>
        <p:spPr>
          <a:xfrm>
            <a:off x="306005" y="2578589"/>
            <a:ext cx="70163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two references overlap, we can find a references that refines the overlap</a:t>
            </a:r>
          </a:p>
        </p:txBody>
      </p:sp>
    </p:spTree>
    <p:extLst>
      <p:ext uri="{BB962C8B-B14F-4D97-AF65-F5344CB8AC3E}">
        <p14:creationId xmlns:p14="http://schemas.microsoft.com/office/powerpoint/2010/main" val="321023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5" grpId="0"/>
      <p:bldP spid="47" grpId="0" animBg="1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90C57-2E44-4723-8D37-F96D3A32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81552-C1B0-4E70-B78D-477693E9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A8210F1-AB16-4B4B-B384-E46BCA385D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033" y="275026"/>
          <a:ext cx="4379010" cy="2825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2" imgW="12849120" imgH="8315280" progId="CorelPHOTOPAINT.Image.16">
                  <p:embed/>
                </p:oleObj>
              </mc:Choice>
              <mc:Fallback>
                <p:oleObj name="PHOTO-PAINT" r:id="rId2" imgW="12849120" imgH="8315280" progId="CorelPHOTOPAINT.Image.16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A8210F1-AB16-4B4B-B384-E46BCA38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7033" y="275026"/>
                        <a:ext cx="4379010" cy="2825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95B9D46-8AF0-42E6-B8B8-62A26D3E2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9683" y="1381341"/>
          <a:ext cx="4379009" cy="2820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4" imgW="12858480" imgH="8305560" progId="CorelPHOTOPAINT.Image.16">
                  <p:embed/>
                </p:oleObj>
              </mc:Choice>
              <mc:Fallback>
                <p:oleObj name="PHOTO-PAINT" r:id="rId4" imgW="12858480" imgH="8305560" progId="CorelPHOTOPAINT.Image.16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95B9D46-8AF0-42E6-B8B8-62A26D3E2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9683" y="1381341"/>
                        <a:ext cx="4379009" cy="2820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1AC6D84-C8B7-4715-BF54-309FEC075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52" y="2938949"/>
          <a:ext cx="4757576" cy="3068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6" imgW="12839400" imgH="8305560" progId="CorelPHOTOPAINT.Image.16">
                  <p:embed/>
                </p:oleObj>
              </mc:Choice>
              <mc:Fallback>
                <p:oleObj name="PHOTO-PAINT" r:id="rId6" imgW="12839400" imgH="8305560" progId="CorelPHOTOPAINT.Image.16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1AC6D84-C8B7-4715-BF54-309FEC075A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352" y="2938949"/>
                        <a:ext cx="4757576" cy="3068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F0168CC-7E6B-496E-8B86-8EDD27D7BA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2697" y="4236793"/>
          <a:ext cx="4698364" cy="3019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8" imgW="12858480" imgH="8286480" progId="CorelPHOTOPAINT.Image.16">
                  <p:embed/>
                </p:oleObj>
              </mc:Choice>
              <mc:Fallback>
                <p:oleObj name="PHOTO-PAINT" r:id="rId8" imgW="12858480" imgH="8286480" progId="CorelPHOTOPAINT.Image.16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F0168CC-7E6B-496E-8B86-8EDD27D7BA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82697" y="4236793"/>
                        <a:ext cx="4698364" cy="3019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1D07E64-FAF0-4398-AC5E-07AB2F477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0817" y="0"/>
          <a:ext cx="5099566" cy="328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0" imgW="12858480" imgH="8305560" progId="CorelPHOTOPAINT.Image.16">
                  <p:embed/>
                </p:oleObj>
              </mc:Choice>
              <mc:Fallback>
                <p:oleObj name="PHOTO-PAINT" r:id="rId10" imgW="12858480" imgH="8305560" progId="CorelPHOTOPAINT.Image.16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1D07E64-FAF0-4398-AC5E-07AB2F477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60817" y="0"/>
                        <a:ext cx="5099566" cy="3284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C17FE8F-C922-484D-ABD5-8724E5E86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34655" y="1746144"/>
          <a:ext cx="5099566" cy="328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2" imgW="12839400" imgH="8305560" progId="CorelPHOTOPAINT.Image.16">
                  <p:embed/>
                </p:oleObj>
              </mc:Choice>
              <mc:Fallback>
                <p:oleObj name="PHOTO-PAINT" r:id="rId12" imgW="12839400" imgH="8305560" progId="CorelPHOTOPAINT.Image.16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C17FE8F-C922-484D-ABD5-8724E5E8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34655" y="1746144"/>
                        <a:ext cx="5099566" cy="328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784B70A-73AF-4A78-8B7B-97426BF4F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8173" y="3918589"/>
          <a:ext cx="5126794" cy="328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4" imgW="12849120" imgH="8267400" progId="CorelPHOTOPAINT.Image.16">
                  <p:embed/>
                </p:oleObj>
              </mc:Choice>
              <mc:Fallback>
                <p:oleObj name="PHOTO-PAINT" r:id="rId14" imgW="12849120" imgH="8267400" progId="CorelPHOTOPAINT.Image.16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784B70A-73AF-4A78-8B7B-97426BF4F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38173" y="3918589"/>
                        <a:ext cx="5126794" cy="3289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8415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0EF6C-9709-450D-B1CE-4F5D1E2AF2F1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Reference ordering theorem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F4F724-C48F-46CA-BC28-9E3D893D9D95}"/>
              </a:ext>
            </a:extLst>
          </p:cNvPr>
          <p:cNvSpPr txBox="1"/>
          <p:nvPr/>
        </p:nvSpPr>
        <p:spPr>
          <a:xfrm>
            <a:off x="193431" y="1620205"/>
            <a:ext cx="11843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define an </a:t>
            </a:r>
            <a:r>
              <a:rPr lang="en-US" sz="2400" b="1" dirty="0"/>
              <a:t>ordered</a:t>
            </a:r>
            <a:r>
              <a:rPr lang="en-US" sz="2400" dirty="0"/>
              <a:t> sequence of “instants”, the references must be (</a:t>
            </a:r>
            <a:r>
              <a:rPr lang="en-US" sz="2400" dirty="0" err="1"/>
              <a:t>nec</a:t>
            </a:r>
            <a:r>
              <a:rPr lang="en-US" sz="2400" dirty="0"/>
              <a:t>/</a:t>
            </a:r>
            <a:r>
              <a:rPr lang="en-US" sz="2400" dirty="0" err="1"/>
              <a:t>suff</a:t>
            </a:r>
            <a:r>
              <a:rPr lang="en-US" sz="2400" dirty="0"/>
              <a:t> conditions):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Strict – an event is strictly before/on/after the reference (doesn’t extend over the tick)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Aligned – shared notion of before and after (logical relationship between statements)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Refinable – overlaps can always be resolved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CCBA2-0C98-4406-B79B-2742549B4EA4}"/>
              </a:ext>
            </a:extLst>
          </p:cNvPr>
          <p:cNvSpPr txBox="1"/>
          <p:nvPr/>
        </p:nvSpPr>
        <p:spPr>
          <a:xfrm>
            <a:off x="193431" y="3399909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Additionally: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1BDF7-2BE7-4E07-91DE-E6038D0A0684}"/>
              </a:ext>
            </a:extLst>
          </p:cNvPr>
          <p:cNvSpPr txBox="1"/>
          <p:nvPr/>
        </p:nvSpPr>
        <p:spPr>
          <a:xfrm>
            <a:off x="-2" y="520351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For time, these conditions are idealizations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E61484-929F-ED60-505A-A49E98B4621E}"/>
                  </a:ext>
                </a:extLst>
              </p:cNvPr>
              <p:cNvSpPr txBox="1"/>
              <p:nvPr/>
            </p:nvSpPr>
            <p:spPr>
              <a:xfrm>
                <a:off x="193431" y="3917438"/>
                <a:ext cx="11843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Between any two references we can always have another reference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real numbers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E61484-929F-ED60-505A-A49E98B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" y="3917438"/>
                <a:ext cx="11843238" cy="461665"/>
              </a:xfrm>
              <a:prstGeom prst="rect">
                <a:avLst/>
              </a:prstGeom>
              <a:blipFill>
                <a:blip r:embed="rId2"/>
                <a:stretch>
                  <a:fillRect l="-823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A17FFA-269D-89C4-164D-6D90C81CFEFF}"/>
                  </a:ext>
                </a:extLst>
              </p:cNvPr>
              <p:cNvSpPr txBox="1"/>
              <p:nvPr/>
            </p:nvSpPr>
            <p:spPr>
              <a:xfrm>
                <a:off x="193431" y="4434967"/>
                <a:ext cx="11843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Only finitely many references between any two references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</a:rPr>
                  <a:t>integers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A17FFA-269D-89C4-164D-6D90C81C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" y="4434967"/>
                <a:ext cx="11843238" cy="461665"/>
              </a:xfrm>
              <a:prstGeom prst="rect">
                <a:avLst/>
              </a:prstGeom>
              <a:blipFill>
                <a:blip r:embed="rId3"/>
                <a:stretch>
                  <a:fillRect l="-823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4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/>
      <p:bldP spid="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F19A-DF34-2B76-819B-A23B986C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Inevitable failure of time ordering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ECEAB-C7D3-CC3D-E904-DFD62DEE3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B5356-D231-946F-6A8D-3FA5684A3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AD0E63-AE9E-6231-1809-ABEBA60B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03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DA25-F28F-4ED5-8ED3-B1CABE26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29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97D5C2-5184-47FD-A8ED-02B581C5EECA}"/>
              </a:ext>
            </a:extLst>
          </p:cNvPr>
          <p:cNvSpPr txBox="1"/>
          <p:nvPr/>
        </p:nvSpPr>
        <p:spPr>
          <a:xfrm>
            <a:off x="174380" y="975652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ticks of a clock have an extent and so do the events (references not strict)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0EF6C-9709-450D-B1CE-4F5D1E2AF2F1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does this model of time break down?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76A23-C05C-479B-80A2-10415C940777}"/>
              </a:ext>
            </a:extLst>
          </p:cNvPr>
          <p:cNvSpPr txBox="1"/>
          <p:nvPr/>
        </p:nvSpPr>
        <p:spPr>
          <a:xfrm>
            <a:off x="193431" y="1506315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clocks have jitter, they cannot achieve perfect synchronization (references not aligned)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58182-C97B-410A-99CA-A5398A88FD74}"/>
              </a:ext>
            </a:extLst>
          </p:cNvPr>
          <p:cNvSpPr txBox="1"/>
          <p:nvPr/>
        </p:nvSpPr>
        <p:spPr>
          <a:xfrm>
            <a:off x="212482" y="2036978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cannot make clock ticks as narrow as we want (references not refinable)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2C373-BAA7-4714-B0C5-D7C1E56D72BA}"/>
              </a:ext>
            </a:extLst>
          </p:cNvPr>
          <p:cNvSpPr txBox="1"/>
          <p:nvPr/>
        </p:nvSpPr>
        <p:spPr>
          <a:xfrm>
            <a:off x="-2" y="290155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No consistent </a:t>
            </a:r>
            <a:r>
              <a:rPr lang="en-US" sz="3600" b="1" dirty="0">
                <a:solidFill>
                  <a:srgbClr val="FF0000"/>
                </a:solidFill>
              </a:rPr>
              <a:t>ordering</a:t>
            </a:r>
            <a:r>
              <a:rPr lang="en-US" sz="3600" dirty="0">
                <a:solidFill>
                  <a:srgbClr val="FF0000"/>
                </a:solidFill>
              </a:rPr>
              <a:t>: no “objective” “before” and “after”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A58D6-4DEB-46E1-A0C1-54E85E12282E}"/>
              </a:ext>
            </a:extLst>
          </p:cNvPr>
          <p:cNvSpPr txBox="1"/>
          <p:nvPr/>
        </p:nvSpPr>
        <p:spPr>
          <a:xfrm>
            <a:off x="-2" y="468391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9900"/>
                </a:solidFill>
              </a:rPr>
              <a:t>A better understanding of space-time means creating a more realistic formal model that accounts for those failures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ECE51C-68BE-4462-9222-7CAF95559F6E}"/>
              </a:ext>
            </a:extLst>
          </p:cNvPr>
          <p:cNvSpPr txBox="1"/>
          <p:nvPr/>
        </p:nvSpPr>
        <p:spPr>
          <a:xfrm>
            <a:off x="244806" y="3630665"/>
            <a:ext cx="11843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relativity, different observers measure time differently, but the order is the same. We should expect this to fail at “small” scales.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1" grpId="0"/>
      <p:bldP spid="14" grpId="0"/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7C8DA-D7D0-AEDE-9483-F165FBF4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27794-C2F0-9AE4-AC45-21EA6145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2E822-169D-57D2-67B6-5365B98FE97B}"/>
              </a:ext>
            </a:extLst>
          </p:cNvPr>
          <p:cNvSpPr txBox="1"/>
          <p:nvPr/>
        </p:nvSpPr>
        <p:spPr>
          <a:xfrm>
            <a:off x="1342008" y="1118843"/>
            <a:ext cx="9507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The mathematical structure of time (i.e. real numbers with the standard topology) can be understood as coming from an idealized operational model of clocks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CF2F6-4D1B-53B3-B63C-2BC392BEA43C}"/>
              </a:ext>
            </a:extLst>
          </p:cNvPr>
          <p:cNvSpPr txBox="1"/>
          <p:nvPr/>
        </p:nvSpPr>
        <p:spPr>
          <a:xfrm>
            <a:off x="1342008" y="3896338"/>
            <a:ext cx="9507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As time resolution increases, this model must fail and needs to be replaced with a more realistic account</a:t>
            </a:r>
          </a:p>
        </p:txBody>
      </p:sp>
    </p:spTree>
    <p:extLst>
      <p:ext uri="{BB962C8B-B14F-4D97-AF65-F5344CB8AC3E}">
        <p14:creationId xmlns:p14="http://schemas.microsoft.com/office/powerpoint/2010/main" val="1948595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996B6D-B68F-81AC-CB8C-56D18141B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28BF8-560D-8A5A-9A3C-4C0C813C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9889-C0FC-4EC0-EA1B-0D98D3AD697C}"/>
              </a:ext>
            </a:extLst>
          </p:cNvPr>
          <p:cNvSpPr txBox="1"/>
          <p:nvPr/>
        </p:nvSpPr>
        <p:spPr>
          <a:xfrm>
            <a:off x="4484602" y="1191342"/>
            <a:ext cx="5519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Lack of order at small scales,</a:t>
            </a:r>
            <a:br>
              <a:rPr lang="en-US" sz="3600" dirty="0"/>
            </a:br>
            <a:r>
              <a:rPr lang="en-US" sz="3600" dirty="0"/>
              <a:t>order at large enough 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28251-9B7A-7412-ED13-BC98B44BE491}"/>
              </a:ext>
            </a:extLst>
          </p:cNvPr>
          <p:cNvSpPr txBox="1"/>
          <p:nvPr/>
        </p:nvSpPr>
        <p:spPr>
          <a:xfrm>
            <a:off x="457198" y="5092826"/>
            <a:ext cx="11277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Current mathematical tools have a hard division between topology and geometry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E4882-4542-2858-45D3-A58D10A9C932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type of models should we use?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D95ECF-2EF2-8485-360A-32779D630A1A}"/>
              </a:ext>
            </a:extLst>
          </p:cNvPr>
          <p:cNvGrpSpPr/>
          <p:nvPr/>
        </p:nvGrpSpPr>
        <p:grpSpPr>
          <a:xfrm>
            <a:off x="1241685" y="1487984"/>
            <a:ext cx="2718097" cy="2870522"/>
            <a:chOff x="1643605" y="1632030"/>
            <a:chExt cx="2718097" cy="287052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386739-982A-B3A0-73E4-15321F4B44E7}"/>
                </a:ext>
              </a:extLst>
            </p:cNvPr>
            <p:cNvSpPr/>
            <p:nvPr/>
          </p:nvSpPr>
          <p:spPr>
            <a:xfrm>
              <a:off x="1643605" y="4398380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6E9DE5-A556-1043-DBDD-D18671B7B5E7}"/>
                </a:ext>
              </a:extLst>
            </p:cNvPr>
            <p:cNvSpPr/>
            <p:nvPr/>
          </p:nvSpPr>
          <p:spPr>
            <a:xfrm>
              <a:off x="2166390" y="3856303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09635D0-D695-CAFA-BAC5-83D867573D43}"/>
                </a:ext>
              </a:extLst>
            </p:cNvPr>
            <p:cNvSpPr/>
            <p:nvPr/>
          </p:nvSpPr>
          <p:spPr>
            <a:xfrm>
              <a:off x="2689175" y="3314226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51D6D2-6B5D-EF2F-71FC-091ADDF93354}"/>
                </a:ext>
              </a:extLst>
            </p:cNvPr>
            <p:cNvSpPr/>
            <p:nvPr/>
          </p:nvSpPr>
          <p:spPr>
            <a:xfrm>
              <a:off x="3211960" y="2772149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3C518F-1918-4715-6087-467EEBAB2E50}"/>
                </a:ext>
              </a:extLst>
            </p:cNvPr>
            <p:cNvSpPr/>
            <p:nvPr/>
          </p:nvSpPr>
          <p:spPr>
            <a:xfrm>
              <a:off x="3734745" y="2230072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94FEB3-12EB-9BEC-0309-C94BAB7143D2}"/>
                </a:ext>
              </a:extLst>
            </p:cNvPr>
            <p:cNvSpPr/>
            <p:nvPr/>
          </p:nvSpPr>
          <p:spPr>
            <a:xfrm>
              <a:off x="4257530" y="1687995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A25220-F658-3D23-1966-91B92681BC4C}"/>
                </a:ext>
              </a:extLst>
            </p:cNvPr>
            <p:cNvSpPr/>
            <p:nvPr/>
          </p:nvSpPr>
          <p:spPr>
            <a:xfrm>
              <a:off x="1817225" y="3472405"/>
              <a:ext cx="914400" cy="960699"/>
            </a:xfrm>
            <a:custGeom>
              <a:avLst/>
              <a:gdLst>
                <a:gd name="connsiteX0" fmla="*/ 914400 w 914400"/>
                <a:gd name="connsiteY0" fmla="*/ 0 h 960699"/>
                <a:gd name="connsiteX1" fmla="*/ 752355 w 914400"/>
                <a:gd name="connsiteY1" fmla="*/ 694481 h 960699"/>
                <a:gd name="connsiteX2" fmla="*/ 0 w 914400"/>
                <a:gd name="connsiteY2" fmla="*/ 960699 h 96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60699">
                  <a:moveTo>
                    <a:pt x="914400" y="0"/>
                  </a:moveTo>
                  <a:cubicBezTo>
                    <a:pt x="909577" y="267182"/>
                    <a:pt x="904755" y="534365"/>
                    <a:pt x="752355" y="694481"/>
                  </a:cubicBezTo>
                  <a:cubicBezTo>
                    <a:pt x="599955" y="854597"/>
                    <a:pt x="299977" y="907648"/>
                    <a:pt x="0" y="96069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1D14E4-E352-C790-7397-DE0FDD3124D1}"/>
                </a:ext>
              </a:extLst>
            </p:cNvPr>
            <p:cNvSpPr/>
            <p:nvPr/>
          </p:nvSpPr>
          <p:spPr>
            <a:xfrm>
              <a:off x="2963119" y="2419109"/>
              <a:ext cx="937549" cy="925975"/>
            </a:xfrm>
            <a:custGeom>
              <a:avLst/>
              <a:gdLst>
                <a:gd name="connsiteX0" fmla="*/ 937549 w 937549"/>
                <a:gd name="connsiteY0" fmla="*/ 0 h 925975"/>
                <a:gd name="connsiteX1" fmla="*/ 613458 w 937549"/>
                <a:gd name="connsiteY1" fmla="*/ 590309 h 925975"/>
                <a:gd name="connsiteX2" fmla="*/ 0 w 937549"/>
                <a:gd name="connsiteY2" fmla="*/ 925975 h 92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549" h="925975">
                  <a:moveTo>
                    <a:pt x="937549" y="0"/>
                  </a:moveTo>
                  <a:cubicBezTo>
                    <a:pt x="853632" y="217990"/>
                    <a:pt x="769716" y="435980"/>
                    <a:pt x="613458" y="590309"/>
                  </a:cubicBezTo>
                  <a:cubicBezTo>
                    <a:pt x="457200" y="744638"/>
                    <a:pt x="228600" y="835306"/>
                    <a:pt x="0" y="9259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31E37CC-9DCD-10E8-6B03-196EDE87C7C9}"/>
                </a:ext>
              </a:extLst>
            </p:cNvPr>
            <p:cNvSpPr/>
            <p:nvPr/>
          </p:nvSpPr>
          <p:spPr>
            <a:xfrm>
              <a:off x="2939970" y="1863524"/>
              <a:ext cx="1383402" cy="1481560"/>
            </a:xfrm>
            <a:custGeom>
              <a:avLst/>
              <a:gdLst>
                <a:gd name="connsiteX0" fmla="*/ 1365812 w 1383402"/>
                <a:gd name="connsiteY0" fmla="*/ 0 h 1481560"/>
                <a:gd name="connsiteX1" fmla="*/ 1192192 w 1383402"/>
                <a:gd name="connsiteY1" fmla="*/ 925975 h 1481560"/>
                <a:gd name="connsiteX2" fmla="*/ 0 w 1383402"/>
                <a:gd name="connsiteY2" fmla="*/ 1481560 h 14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3402" h="1481560">
                  <a:moveTo>
                    <a:pt x="1365812" y="0"/>
                  </a:moveTo>
                  <a:cubicBezTo>
                    <a:pt x="1392819" y="339524"/>
                    <a:pt x="1419827" y="679048"/>
                    <a:pt x="1192192" y="925975"/>
                  </a:cubicBezTo>
                  <a:cubicBezTo>
                    <a:pt x="964557" y="1172902"/>
                    <a:pt x="482278" y="1327231"/>
                    <a:pt x="0" y="14815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A52B0E5-0AFA-4CE9-F1C4-FC6B5D201EE5}"/>
                </a:ext>
              </a:extLst>
            </p:cNvPr>
            <p:cNvSpPr/>
            <p:nvPr/>
          </p:nvSpPr>
          <p:spPr>
            <a:xfrm>
              <a:off x="2176041" y="2731625"/>
              <a:ext cx="937549" cy="995423"/>
            </a:xfrm>
            <a:custGeom>
              <a:avLst/>
              <a:gdLst>
                <a:gd name="connsiteX0" fmla="*/ 937549 w 937549"/>
                <a:gd name="connsiteY0" fmla="*/ 0 h 995423"/>
                <a:gd name="connsiteX1" fmla="*/ 277792 w 937549"/>
                <a:gd name="connsiteY1" fmla="*/ 243069 h 995423"/>
                <a:gd name="connsiteX2" fmla="*/ 0 w 937549"/>
                <a:gd name="connsiteY2" fmla="*/ 995423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549" h="995423">
                  <a:moveTo>
                    <a:pt x="937549" y="0"/>
                  </a:moveTo>
                  <a:cubicBezTo>
                    <a:pt x="685799" y="38582"/>
                    <a:pt x="434050" y="77165"/>
                    <a:pt x="277792" y="243069"/>
                  </a:cubicBezTo>
                  <a:cubicBezTo>
                    <a:pt x="121534" y="408973"/>
                    <a:pt x="60767" y="702198"/>
                    <a:pt x="0" y="99542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D059B7-40FD-9D01-3ED4-53A75BA2AD98}"/>
                </a:ext>
              </a:extLst>
            </p:cNvPr>
            <p:cNvSpPr/>
            <p:nvPr/>
          </p:nvSpPr>
          <p:spPr>
            <a:xfrm>
              <a:off x="1713053" y="2824223"/>
              <a:ext cx="1412112" cy="1423686"/>
            </a:xfrm>
            <a:custGeom>
              <a:avLst/>
              <a:gdLst>
                <a:gd name="connsiteX0" fmla="*/ 1412112 w 1412112"/>
                <a:gd name="connsiteY0" fmla="*/ 0 h 1423686"/>
                <a:gd name="connsiteX1" fmla="*/ 289367 w 1412112"/>
                <a:gd name="connsiteY1" fmla="*/ 428263 h 1423686"/>
                <a:gd name="connsiteX2" fmla="*/ 0 w 1412112"/>
                <a:gd name="connsiteY2" fmla="*/ 1423686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112" h="1423686">
                  <a:moveTo>
                    <a:pt x="1412112" y="0"/>
                  </a:moveTo>
                  <a:cubicBezTo>
                    <a:pt x="968415" y="95491"/>
                    <a:pt x="524719" y="190982"/>
                    <a:pt x="289367" y="428263"/>
                  </a:cubicBezTo>
                  <a:cubicBezTo>
                    <a:pt x="54015" y="665544"/>
                    <a:pt x="27007" y="1044615"/>
                    <a:pt x="0" y="142368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6F1E8B-1C82-0E9E-CFDA-2CEB9F1E511C}"/>
                </a:ext>
              </a:extLst>
            </p:cNvPr>
            <p:cNvSpPr/>
            <p:nvPr/>
          </p:nvSpPr>
          <p:spPr>
            <a:xfrm>
              <a:off x="3205458" y="1632030"/>
              <a:ext cx="1077175" cy="1030147"/>
            </a:xfrm>
            <a:custGeom>
              <a:avLst/>
              <a:gdLst>
                <a:gd name="connsiteX0" fmla="*/ 1077175 w 1077175"/>
                <a:gd name="connsiteY0" fmla="*/ 0 h 1030147"/>
                <a:gd name="connsiteX1" fmla="*/ 174350 w 1077175"/>
                <a:gd name="connsiteY1" fmla="*/ 277793 h 1030147"/>
                <a:gd name="connsiteX2" fmla="*/ 729 w 1077175"/>
                <a:gd name="connsiteY2" fmla="*/ 1030147 h 10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7175" h="1030147">
                  <a:moveTo>
                    <a:pt x="1077175" y="0"/>
                  </a:moveTo>
                  <a:cubicBezTo>
                    <a:pt x="715466" y="53051"/>
                    <a:pt x="353758" y="106102"/>
                    <a:pt x="174350" y="277793"/>
                  </a:cubicBezTo>
                  <a:cubicBezTo>
                    <a:pt x="-5058" y="449484"/>
                    <a:pt x="-2165" y="739815"/>
                    <a:pt x="729" y="10301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B499C2B-2F92-41F9-8096-FCE37D5BD423}"/>
              </a:ext>
            </a:extLst>
          </p:cNvPr>
          <p:cNvSpPr txBox="1"/>
          <p:nvPr/>
        </p:nvSpPr>
        <p:spPr>
          <a:xfrm>
            <a:off x="4151718" y="2590837"/>
            <a:ext cx="7380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What we can distinguish experimentally (i.e. topology) seems to be linked to how precisely we want to distinguish (i.e. geometry)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22D0F-F50F-92C0-06D6-57E8779CA604}"/>
              </a:ext>
            </a:extLst>
          </p:cNvPr>
          <p:cNvSpPr txBox="1"/>
          <p:nvPr/>
        </p:nvSpPr>
        <p:spPr>
          <a:xfrm>
            <a:off x="9688740" y="280015"/>
            <a:ext cx="2199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Hard to say, but we can argue from necessity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D5E7F9-A046-B1C5-52ED-B338B2B6F2DF}"/>
              </a:ext>
            </a:extLst>
          </p:cNvPr>
          <p:cNvCxnSpPr/>
          <p:nvPr/>
        </p:nvCxnSpPr>
        <p:spPr>
          <a:xfrm flipH="1" flipV="1">
            <a:off x="9306046" y="789800"/>
            <a:ext cx="821802" cy="17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A47F90-69D1-2EB7-EE8E-37A0A3B1F8D0}"/>
              </a:ext>
            </a:extLst>
          </p:cNvPr>
          <p:cNvSpPr txBox="1"/>
          <p:nvPr/>
        </p:nvSpPr>
        <p:spPr>
          <a:xfrm>
            <a:off x="639404" y="1253094"/>
            <a:ext cx="2033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(N.B. this is a toy model, each point should have infinitely many neighbors)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EAE58-AC43-778A-9EE4-095686894BED}"/>
              </a:ext>
            </a:extLst>
          </p:cNvPr>
          <p:cNvSpPr txBox="1"/>
          <p:nvPr/>
        </p:nvSpPr>
        <p:spPr>
          <a:xfrm>
            <a:off x="8377590" y="6018005"/>
            <a:ext cx="246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Likely need new math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B06F3D-D279-54EB-8D9A-5D435892DE95}"/>
              </a:ext>
            </a:extLst>
          </p:cNvPr>
          <p:cNvCxnSpPr/>
          <p:nvPr/>
        </p:nvCxnSpPr>
        <p:spPr>
          <a:xfrm flipH="1" flipV="1">
            <a:off x="7422178" y="5932556"/>
            <a:ext cx="821802" cy="17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67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0" grpId="0"/>
      <p:bldP spid="31" grpId="0"/>
      <p:bldP spid="34" grpId="0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3C4A15-1C3D-2A05-66D0-CF5F75C0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F3A16-696B-5671-B5C2-91C55FDD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3008D-F7BD-3D6F-9B65-9FEB955FB9C1}"/>
              </a:ext>
            </a:extLst>
          </p:cNvPr>
          <p:cNvSpPr txBox="1"/>
          <p:nvPr/>
        </p:nvSpPr>
        <p:spPr>
          <a:xfrm>
            <a:off x="-2" y="247146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This intuition is based on the idea that the continuum is like the discrete but “with more points”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0C706-20D6-A46A-1420-8335ABBBEE57}"/>
              </a:ext>
            </a:extLst>
          </p:cNvPr>
          <p:cNvSpPr txBox="1"/>
          <p:nvPr/>
        </p:nvSpPr>
        <p:spPr>
          <a:xfrm>
            <a:off x="-2" y="596696"/>
            <a:ext cx="12192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Our reasoning contradicts the expectations of many that time is simply “discrete” at the smallest 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09009-9D31-A264-9DB2-14AC09A3C2AB}"/>
              </a:ext>
            </a:extLst>
          </p:cNvPr>
          <p:cNvSpPr txBox="1"/>
          <p:nvPr/>
        </p:nvSpPr>
        <p:spPr>
          <a:xfrm>
            <a:off x="0" y="427677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</a:rPr>
              <a:t>This idea (though extremely common in physics) is flawed</a:t>
            </a:r>
          </a:p>
        </p:txBody>
      </p:sp>
    </p:spTree>
    <p:extLst>
      <p:ext uri="{BB962C8B-B14F-4D97-AF65-F5344CB8AC3E}">
        <p14:creationId xmlns:p14="http://schemas.microsoft.com/office/powerpoint/2010/main" val="402722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38806E-CEC9-DA60-5037-2606192A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DA5E0-2EAB-0E63-CA16-EB41FED3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0F681-64CD-7F87-7023-CB8F0B587D3D}"/>
              </a:ext>
            </a:extLst>
          </p:cNvPr>
          <p:cNvSpPr txBox="1"/>
          <p:nvPr/>
        </p:nvSpPr>
        <p:spPr>
          <a:xfrm>
            <a:off x="367645" y="358219"/>
            <a:ext cx="4087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Topology of the reals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619A32-4661-3776-F4E6-00A19E03B020}"/>
              </a:ext>
            </a:extLst>
          </p:cNvPr>
          <p:cNvCxnSpPr/>
          <p:nvPr/>
        </p:nvCxnSpPr>
        <p:spPr>
          <a:xfrm>
            <a:off x="1668544" y="2064470"/>
            <a:ext cx="9313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7F6173-5448-BF38-6280-136EBA0859EF}"/>
              </a:ext>
            </a:extLst>
          </p:cNvPr>
          <p:cNvCxnSpPr>
            <a:cxnSpLocks/>
          </p:cNvCxnSpPr>
          <p:nvPr/>
        </p:nvCxnSpPr>
        <p:spPr>
          <a:xfrm>
            <a:off x="5684363" y="1074656"/>
            <a:ext cx="641022" cy="876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57060-B2BC-687C-E47A-14A00F7E96A9}"/>
              </a:ext>
            </a:extLst>
          </p:cNvPr>
          <p:cNvSpPr txBox="1"/>
          <p:nvPr/>
        </p:nvSpPr>
        <p:spPr>
          <a:xfrm>
            <a:off x="4813955" y="705324"/>
            <a:ext cx="249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set – open interval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8F034-38A8-02DF-82D1-8B18734C5209}"/>
              </a:ext>
            </a:extLst>
          </p:cNvPr>
          <p:cNvSpPr txBox="1"/>
          <p:nvPr/>
        </p:nvSpPr>
        <p:spPr>
          <a:xfrm>
            <a:off x="881605" y="2662636"/>
            <a:ext cx="545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No contingent decidable statements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BE01D-2835-4F84-5E47-AADD4723FE83}"/>
              </a:ext>
            </a:extLst>
          </p:cNvPr>
          <p:cNvSpPr txBox="1"/>
          <p:nvPr/>
        </p:nvSpPr>
        <p:spPr>
          <a:xfrm>
            <a:off x="367644" y="3621728"/>
            <a:ext cx="469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Topology of the integers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7C1E2-42EE-8787-4CA9-BFC91BC0F766}"/>
              </a:ext>
            </a:extLst>
          </p:cNvPr>
          <p:cNvSpPr/>
          <p:nvPr/>
        </p:nvSpPr>
        <p:spPr>
          <a:xfrm>
            <a:off x="17172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5AB830B-1115-C22A-18F4-8EFF657579A7}"/>
              </a:ext>
            </a:extLst>
          </p:cNvPr>
          <p:cNvSpPr/>
          <p:nvPr/>
        </p:nvSpPr>
        <p:spPr>
          <a:xfrm>
            <a:off x="20804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AD086B-3741-46BE-C2DE-752B7AC683F6}"/>
              </a:ext>
            </a:extLst>
          </p:cNvPr>
          <p:cNvSpPr/>
          <p:nvPr/>
        </p:nvSpPr>
        <p:spPr>
          <a:xfrm>
            <a:off x="24436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CC18FAA-3C70-10DC-3B09-7B6D124DEBBD}"/>
              </a:ext>
            </a:extLst>
          </p:cNvPr>
          <p:cNvSpPr/>
          <p:nvPr/>
        </p:nvSpPr>
        <p:spPr>
          <a:xfrm>
            <a:off x="28069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C8EFFC5-B7D8-D68E-41CA-72AB1C53EBF8}"/>
              </a:ext>
            </a:extLst>
          </p:cNvPr>
          <p:cNvSpPr/>
          <p:nvPr/>
        </p:nvSpPr>
        <p:spPr>
          <a:xfrm>
            <a:off x="31701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D3F72F-A000-B6AB-4605-26CAD2CCD5BB}"/>
              </a:ext>
            </a:extLst>
          </p:cNvPr>
          <p:cNvSpPr/>
          <p:nvPr/>
        </p:nvSpPr>
        <p:spPr>
          <a:xfrm>
            <a:off x="35333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BCCDD2-1271-C0C1-74A8-172CF51A6031}"/>
              </a:ext>
            </a:extLst>
          </p:cNvPr>
          <p:cNvSpPr/>
          <p:nvPr/>
        </p:nvSpPr>
        <p:spPr>
          <a:xfrm>
            <a:off x="38965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165996-2E4C-4E4D-0E19-DAF5650CA731}"/>
              </a:ext>
            </a:extLst>
          </p:cNvPr>
          <p:cNvSpPr/>
          <p:nvPr/>
        </p:nvSpPr>
        <p:spPr>
          <a:xfrm>
            <a:off x="42597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FF049F-CB98-D736-62F5-51BDDC59D52D}"/>
              </a:ext>
            </a:extLst>
          </p:cNvPr>
          <p:cNvSpPr/>
          <p:nvPr/>
        </p:nvSpPr>
        <p:spPr>
          <a:xfrm>
            <a:off x="46230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2A6279-BA55-BFA9-7AE4-B4139C420985}"/>
              </a:ext>
            </a:extLst>
          </p:cNvPr>
          <p:cNvSpPr/>
          <p:nvPr/>
        </p:nvSpPr>
        <p:spPr>
          <a:xfrm>
            <a:off x="49862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0DFB235-D525-0D69-AB11-4F288E34D888}"/>
              </a:ext>
            </a:extLst>
          </p:cNvPr>
          <p:cNvSpPr/>
          <p:nvPr/>
        </p:nvSpPr>
        <p:spPr>
          <a:xfrm>
            <a:off x="53494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35AB63E-6D6A-2629-6F5C-472A27E357EB}"/>
              </a:ext>
            </a:extLst>
          </p:cNvPr>
          <p:cNvSpPr/>
          <p:nvPr/>
        </p:nvSpPr>
        <p:spPr>
          <a:xfrm>
            <a:off x="57126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E66FA52-41AF-0AD3-FE68-F0060E11F51D}"/>
              </a:ext>
            </a:extLst>
          </p:cNvPr>
          <p:cNvSpPr/>
          <p:nvPr/>
        </p:nvSpPr>
        <p:spPr>
          <a:xfrm>
            <a:off x="60758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4C1B1A3-6719-7585-9F73-021AF3706DA1}"/>
              </a:ext>
            </a:extLst>
          </p:cNvPr>
          <p:cNvSpPr/>
          <p:nvPr/>
        </p:nvSpPr>
        <p:spPr>
          <a:xfrm>
            <a:off x="64391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2206EB0-DE0B-55DE-7051-C7C47CFA6D7C}"/>
              </a:ext>
            </a:extLst>
          </p:cNvPr>
          <p:cNvSpPr/>
          <p:nvPr/>
        </p:nvSpPr>
        <p:spPr>
          <a:xfrm>
            <a:off x="68023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574436-F288-73F3-8DE6-D859189D4C4D}"/>
              </a:ext>
            </a:extLst>
          </p:cNvPr>
          <p:cNvSpPr/>
          <p:nvPr/>
        </p:nvSpPr>
        <p:spPr>
          <a:xfrm>
            <a:off x="71655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7584D3-BCD7-9387-889B-AC1FE20A0E9C}"/>
              </a:ext>
            </a:extLst>
          </p:cNvPr>
          <p:cNvSpPr/>
          <p:nvPr/>
        </p:nvSpPr>
        <p:spPr>
          <a:xfrm>
            <a:off x="75287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38CF5C-E07E-1DF5-C479-6AD7BA8C5CCC}"/>
              </a:ext>
            </a:extLst>
          </p:cNvPr>
          <p:cNvSpPr/>
          <p:nvPr/>
        </p:nvSpPr>
        <p:spPr>
          <a:xfrm>
            <a:off x="78919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DEBA756-22B5-62A3-9BFE-78BED6E9DE72}"/>
              </a:ext>
            </a:extLst>
          </p:cNvPr>
          <p:cNvSpPr/>
          <p:nvPr/>
        </p:nvSpPr>
        <p:spPr>
          <a:xfrm>
            <a:off x="82552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39F4FE-A2BF-E0FA-88A8-5E6D7EE7A428}"/>
              </a:ext>
            </a:extLst>
          </p:cNvPr>
          <p:cNvSpPr/>
          <p:nvPr/>
        </p:nvSpPr>
        <p:spPr>
          <a:xfrm>
            <a:off x="86184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C4DC2E-8AB8-A176-D6B5-96F31D516E82}"/>
              </a:ext>
            </a:extLst>
          </p:cNvPr>
          <p:cNvSpPr/>
          <p:nvPr/>
        </p:nvSpPr>
        <p:spPr>
          <a:xfrm>
            <a:off x="89816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E648C9-E75F-19FD-7DAE-8CA9580BE3BE}"/>
              </a:ext>
            </a:extLst>
          </p:cNvPr>
          <p:cNvSpPr/>
          <p:nvPr/>
        </p:nvSpPr>
        <p:spPr>
          <a:xfrm>
            <a:off x="93448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BFBF68A-9A89-AC76-16C0-F3704B82DDD1}"/>
              </a:ext>
            </a:extLst>
          </p:cNvPr>
          <p:cNvSpPr/>
          <p:nvPr/>
        </p:nvSpPr>
        <p:spPr>
          <a:xfrm>
            <a:off x="97080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74D0F87-FFA6-41DF-C1F7-BD71850FB86D}"/>
              </a:ext>
            </a:extLst>
          </p:cNvPr>
          <p:cNvSpPr/>
          <p:nvPr/>
        </p:nvSpPr>
        <p:spPr>
          <a:xfrm>
            <a:off x="1007130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CB5C2B2-FE4C-31DC-D02C-F06CDB908B94}"/>
              </a:ext>
            </a:extLst>
          </p:cNvPr>
          <p:cNvSpPr/>
          <p:nvPr/>
        </p:nvSpPr>
        <p:spPr>
          <a:xfrm>
            <a:off x="1043452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FFEFD7-766D-997A-65EB-7F226E2B4FEA}"/>
              </a:ext>
            </a:extLst>
          </p:cNvPr>
          <p:cNvSpPr/>
          <p:nvPr/>
        </p:nvSpPr>
        <p:spPr>
          <a:xfrm>
            <a:off x="1079774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2CDF68B-3318-1CDB-A14F-A9D70D6A6F42}"/>
              </a:ext>
            </a:extLst>
          </p:cNvPr>
          <p:cNvSpPr/>
          <p:nvPr/>
        </p:nvSpPr>
        <p:spPr>
          <a:xfrm>
            <a:off x="1116096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7EA7D0-900F-86F1-7130-546F6F11AA9D}"/>
              </a:ext>
            </a:extLst>
          </p:cNvPr>
          <p:cNvSpPr/>
          <p:nvPr/>
        </p:nvSpPr>
        <p:spPr>
          <a:xfrm>
            <a:off x="11524187" y="5318938"/>
            <a:ext cx="75415" cy="75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4DD563-DE16-E5CC-8DDC-A191F732E403}"/>
              </a:ext>
            </a:extLst>
          </p:cNvPr>
          <p:cNvSpPr txBox="1"/>
          <p:nvPr/>
        </p:nvSpPr>
        <p:spPr>
          <a:xfrm>
            <a:off x="8010134" y="368967"/>
            <a:ext cx="40873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Connected: cannot be divided into two disjoint open sets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5CB103-B077-0C44-A7A9-3149D7FC87D5}"/>
              </a:ext>
            </a:extLst>
          </p:cNvPr>
          <p:cNvGrpSpPr/>
          <p:nvPr/>
        </p:nvGrpSpPr>
        <p:grpSpPr>
          <a:xfrm>
            <a:off x="6439107" y="1932493"/>
            <a:ext cx="266285" cy="273378"/>
            <a:chOff x="6439107" y="1932493"/>
            <a:chExt cx="266285" cy="273378"/>
          </a:xfrm>
        </p:grpSpPr>
        <p:sp>
          <p:nvSpPr>
            <p:cNvPr id="52" name="Right Bracket 51">
              <a:extLst>
                <a:ext uri="{FF2B5EF4-FFF2-40B4-BE49-F238E27FC236}">
                  <a16:creationId xmlns:a16="http://schemas.microsoft.com/office/drawing/2014/main" id="{4C524A88-8430-A828-1D82-68F228EF0AB4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Bracket 53">
              <a:extLst>
                <a:ext uri="{FF2B5EF4-FFF2-40B4-BE49-F238E27FC236}">
                  <a16:creationId xmlns:a16="http://schemas.microsoft.com/office/drawing/2014/main" id="{A83386B9-4733-95D1-61EC-3DAE7B1208F2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ADA09D-E263-4AF9-FD1F-C721AE34876F}"/>
              </a:ext>
            </a:extLst>
          </p:cNvPr>
          <p:cNvCxnSpPr>
            <a:cxnSpLocks/>
          </p:cNvCxnSpPr>
          <p:nvPr/>
        </p:nvCxnSpPr>
        <p:spPr>
          <a:xfrm flipH="1" flipV="1">
            <a:off x="6629977" y="2312516"/>
            <a:ext cx="535570" cy="391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AC57C19-49B2-4EC6-A6CD-B59A1CAFC7C3}"/>
              </a:ext>
            </a:extLst>
          </p:cNvPr>
          <p:cNvSpPr txBox="1"/>
          <p:nvPr/>
        </p:nvSpPr>
        <p:spPr>
          <a:xfrm>
            <a:off x="7200347" y="2532695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381BF96-0C17-3B4A-51CC-B4E54FC3D725}"/>
              </a:ext>
            </a:extLst>
          </p:cNvPr>
          <p:cNvGrpSpPr/>
          <p:nvPr/>
        </p:nvGrpSpPr>
        <p:grpSpPr>
          <a:xfrm>
            <a:off x="4565279" y="1932493"/>
            <a:ext cx="266285" cy="273378"/>
            <a:chOff x="6439107" y="1932493"/>
            <a:chExt cx="266285" cy="273378"/>
          </a:xfrm>
        </p:grpSpPr>
        <p:sp>
          <p:nvSpPr>
            <p:cNvPr id="64" name="Right Bracket 63">
              <a:extLst>
                <a:ext uri="{FF2B5EF4-FFF2-40B4-BE49-F238E27FC236}">
                  <a16:creationId xmlns:a16="http://schemas.microsoft.com/office/drawing/2014/main" id="{F547B679-5EDD-D402-6AD8-1E453F0F9E09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Bracket 64">
              <a:extLst>
                <a:ext uri="{FF2B5EF4-FFF2-40B4-BE49-F238E27FC236}">
                  <a16:creationId xmlns:a16="http://schemas.microsoft.com/office/drawing/2014/main" id="{70D62D99-D8A0-5BA9-82FF-A2CDD16E5578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662A12D-A1FD-4DE5-E76C-33E07B001430}"/>
              </a:ext>
            </a:extLst>
          </p:cNvPr>
          <p:cNvGrpSpPr/>
          <p:nvPr/>
        </p:nvGrpSpPr>
        <p:grpSpPr>
          <a:xfrm>
            <a:off x="2790211" y="1932493"/>
            <a:ext cx="266285" cy="273378"/>
            <a:chOff x="6439107" y="1932493"/>
            <a:chExt cx="266285" cy="273378"/>
          </a:xfrm>
        </p:grpSpPr>
        <p:sp>
          <p:nvSpPr>
            <p:cNvPr id="67" name="Right Bracket 66">
              <a:extLst>
                <a:ext uri="{FF2B5EF4-FFF2-40B4-BE49-F238E27FC236}">
                  <a16:creationId xmlns:a16="http://schemas.microsoft.com/office/drawing/2014/main" id="{DCC10492-D030-602A-5D0E-A83BF6CF1E1F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ight Bracket 67">
              <a:extLst>
                <a:ext uri="{FF2B5EF4-FFF2-40B4-BE49-F238E27FC236}">
                  <a16:creationId xmlns:a16="http://schemas.microsoft.com/office/drawing/2014/main" id="{46980492-8F63-8137-EDA7-8BDDD7FE66C2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8966B33-A257-84F1-6B70-99BE0AEA7336}"/>
              </a:ext>
            </a:extLst>
          </p:cNvPr>
          <p:cNvGrpSpPr/>
          <p:nvPr/>
        </p:nvGrpSpPr>
        <p:grpSpPr>
          <a:xfrm>
            <a:off x="5511102" y="1932493"/>
            <a:ext cx="266285" cy="273378"/>
            <a:chOff x="6439107" y="1932493"/>
            <a:chExt cx="266285" cy="273378"/>
          </a:xfrm>
        </p:grpSpPr>
        <p:sp>
          <p:nvSpPr>
            <p:cNvPr id="70" name="Right Bracket 69">
              <a:extLst>
                <a:ext uri="{FF2B5EF4-FFF2-40B4-BE49-F238E27FC236}">
                  <a16:creationId xmlns:a16="http://schemas.microsoft.com/office/drawing/2014/main" id="{D2709217-3AD1-4E17-2D9D-9216FB620909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ight Bracket 70">
              <a:extLst>
                <a:ext uri="{FF2B5EF4-FFF2-40B4-BE49-F238E27FC236}">
                  <a16:creationId xmlns:a16="http://schemas.microsoft.com/office/drawing/2014/main" id="{A255E19B-C01E-CD5A-DAB7-CBCF57710A47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325121F-4894-4A4F-323D-44E529BE06DE}"/>
              </a:ext>
            </a:extLst>
          </p:cNvPr>
          <p:cNvGrpSpPr/>
          <p:nvPr/>
        </p:nvGrpSpPr>
        <p:grpSpPr>
          <a:xfrm>
            <a:off x="5984609" y="1932493"/>
            <a:ext cx="266285" cy="273378"/>
            <a:chOff x="6439107" y="1932493"/>
            <a:chExt cx="266285" cy="273378"/>
          </a:xfrm>
        </p:grpSpPr>
        <p:sp>
          <p:nvSpPr>
            <p:cNvPr id="73" name="Right Bracket 72">
              <a:extLst>
                <a:ext uri="{FF2B5EF4-FFF2-40B4-BE49-F238E27FC236}">
                  <a16:creationId xmlns:a16="http://schemas.microsoft.com/office/drawing/2014/main" id="{8734C522-C02C-22AF-61D2-177AF440DB37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Bracket 73">
              <a:extLst>
                <a:ext uri="{FF2B5EF4-FFF2-40B4-BE49-F238E27FC236}">
                  <a16:creationId xmlns:a16="http://schemas.microsoft.com/office/drawing/2014/main" id="{2471F002-044D-CBD1-8F03-7B0F6FBE3C79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BE6527B-3653-A9BC-25F4-3D0D338D45F7}"/>
              </a:ext>
            </a:extLst>
          </p:cNvPr>
          <p:cNvGrpSpPr/>
          <p:nvPr/>
        </p:nvGrpSpPr>
        <p:grpSpPr>
          <a:xfrm>
            <a:off x="6249104" y="1932493"/>
            <a:ext cx="266285" cy="273378"/>
            <a:chOff x="6439107" y="1932493"/>
            <a:chExt cx="266285" cy="273378"/>
          </a:xfrm>
        </p:grpSpPr>
        <p:sp>
          <p:nvSpPr>
            <p:cNvPr id="76" name="Right Bracket 75">
              <a:extLst>
                <a:ext uri="{FF2B5EF4-FFF2-40B4-BE49-F238E27FC236}">
                  <a16:creationId xmlns:a16="http://schemas.microsoft.com/office/drawing/2014/main" id="{BD0E3607-3EA0-A5B8-18F7-F66B3A7C8DA2}"/>
                </a:ext>
              </a:extLst>
            </p:cNvPr>
            <p:cNvSpPr/>
            <p:nvPr/>
          </p:nvSpPr>
          <p:spPr>
            <a:xfrm>
              <a:off x="643910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ight Bracket 76">
              <a:extLst>
                <a:ext uri="{FF2B5EF4-FFF2-40B4-BE49-F238E27FC236}">
                  <a16:creationId xmlns:a16="http://schemas.microsoft.com/office/drawing/2014/main" id="{EF4F83E0-6DC3-04BD-232A-2F04193C8BBA}"/>
                </a:ext>
              </a:extLst>
            </p:cNvPr>
            <p:cNvSpPr/>
            <p:nvPr/>
          </p:nvSpPr>
          <p:spPr>
            <a:xfrm flipH="1">
              <a:off x="6629977" y="1932493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2B20872-2EF6-6E10-E2D2-593138662862}"/>
              </a:ext>
            </a:extLst>
          </p:cNvPr>
          <p:cNvSpPr txBox="1"/>
          <p:nvPr/>
        </p:nvSpPr>
        <p:spPr>
          <a:xfrm>
            <a:off x="7604182" y="1419140"/>
            <a:ext cx="3920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Always space between two references that do not overlap: it’s what makes it a continuum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3A5BC7-ABD2-A7BE-3C47-CF355121CA59}"/>
              </a:ext>
            </a:extLst>
          </p:cNvPr>
          <p:cNvGrpSpPr/>
          <p:nvPr/>
        </p:nvGrpSpPr>
        <p:grpSpPr>
          <a:xfrm>
            <a:off x="5894277" y="5218389"/>
            <a:ext cx="442650" cy="284168"/>
            <a:chOff x="5894277" y="5646655"/>
            <a:chExt cx="442650" cy="284168"/>
          </a:xfrm>
        </p:grpSpPr>
        <p:sp>
          <p:nvSpPr>
            <p:cNvPr id="80" name="Right Bracket 79">
              <a:extLst>
                <a:ext uri="{FF2B5EF4-FFF2-40B4-BE49-F238E27FC236}">
                  <a16:creationId xmlns:a16="http://schemas.microsoft.com/office/drawing/2014/main" id="{0CDECA4E-D842-7116-E9E1-C29AE17A44B3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Bracket 80">
              <a:extLst>
                <a:ext uri="{FF2B5EF4-FFF2-40B4-BE49-F238E27FC236}">
                  <a16:creationId xmlns:a16="http://schemas.microsoft.com/office/drawing/2014/main" id="{35C6FB82-E010-F510-44B4-9FB4CB808318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93E1D47-894F-2EB3-05D7-03CFFBA952C0}"/>
              </a:ext>
            </a:extLst>
          </p:cNvPr>
          <p:cNvSpPr txBox="1"/>
          <p:nvPr/>
        </p:nvSpPr>
        <p:spPr>
          <a:xfrm>
            <a:off x="6113594" y="4479224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4B4A9CD-8733-8510-5AA5-0E248522114D}"/>
              </a:ext>
            </a:extLst>
          </p:cNvPr>
          <p:cNvCxnSpPr>
            <a:cxnSpLocks/>
          </p:cNvCxnSpPr>
          <p:nvPr/>
        </p:nvCxnSpPr>
        <p:spPr>
          <a:xfrm flipH="1">
            <a:off x="6147852" y="4820530"/>
            <a:ext cx="366670" cy="31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ECC1BE-B1F7-1138-27E9-9AB80205B9DA}"/>
              </a:ext>
            </a:extLst>
          </p:cNvPr>
          <p:cNvGrpSpPr/>
          <p:nvPr/>
        </p:nvGrpSpPr>
        <p:grpSpPr>
          <a:xfrm>
            <a:off x="2260069" y="5218389"/>
            <a:ext cx="442650" cy="284168"/>
            <a:chOff x="5894277" y="5646655"/>
            <a:chExt cx="442650" cy="284168"/>
          </a:xfrm>
        </p:grpSpPr>
        <p:sp>
          <p:nvSpPr>
            <p:cNvPr id="91" name="Right Bracket 90">
              <a:extLst>
                <a:ext uri="{FF2B5EF4-FFF2-40B4-BE49-F238E27FC236}">
                  <a16:creationId xmlns:a16="http://schemas.microsoft.com/office/drawing/2014/main" id="{DCF2C44F-62A1-5B6E-34E1-18B29B7D26C8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ight Bracket 91">
              <a:extLst>
                <a:ext uri="{FF2B5EF4-FFF2-40B4-BE49-F238E27FC236}">
                  <a16:creationId xmlns:a16="http://schemas.microsoft.com/office/drawing/2014/main" id="{F419F119-86F2-4319-6030-0A36E2D1CF7E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A44AAD0-21AF-8649-C368-F7D078C1A185}"/>
              </a:ext>
            </a:extLst>
          </p:cNvPr>
          <p:cNvGrpSpPr/>
          <p:nvPr/>
        </p:nvGrpSpPr>
        <p:grpSpPr>
          <a:xfrm>
            <a:off x="4074162" y="5218389"/>
            <a:ext cx="442650" cy="284168"/>
            <a:chOff x="5894277" y="5646655"/>
            <a:chExt cx="442650" cy="284168"/>
          </a:xfrm>
        </p:grpSpPr>
        <p:sp>
          <p:nvSpPr>
            <p:cNvPr id="94" name="Right Bracket 93">
              <a:extLst>
                <a:ext uri="{FF2B5EF4-FFF2-40B4-BE49-F238E27FC236}">
                  <a16:creationId xmlns:a16="http://schemas.microsoft.com/office/drawing/2014/main" id="{4B39F1F4-06C9-5341-A5BB-902DB71F5394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Bracket 94">
              <a:extLst>
                <a:ext uri="{FF2B5EF4-FFF2-40B4-BE49-F238E27FC236}">
                  <a16:creationId xmlns:a16="http://schemas.microsoft.com/office/drawing/2014/main" id="{883DB327-8918-BBC6-FBEE-281C9B189362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5F28E53-D3EB-D6CC-77F0-3FC8D22F7351}"/>
              </a:ext>
            </a:extLst>
          </p:cNvPr>
          <p:cNvGrpSpPr/>
          <p:nvPr/>
        </p:nvGrpSpPr>
        <p:grpSpPr>
          <a:xfrm>
            <a:off x="5530527" y="5212830"/>
            <a:ext cx="442650" cy="284168"/>
            <a:chOff x="5894277" y="5646655"/>
            <a:chExt cx="442650" cy="284168"/>
          </a:xfrm>
        </p:grpSpPr>
        <p:sp>
          <p:nvSpPr>
            <p:cNvPr id="97" name="Right Bracket 96">
              <a:extLst>
                <a:ext uri="{FF2B5EF4-FFF2-40B4-BE49-F238E27FC236}">
                  <a16:creationId xmlns:a16="http://schemas.microsoft.com/office/drawing/2014/main" id="{59DC4E63-F575-1129-572A-3FB0852D4E9F}"/>
                </a:ext>
              </a:extLst>
            </p:cNvPr>
            <p:cNvSpPr/>
            <p:nvPr/>
          </p:nvSpPr>
          <p:spPr>
            <a:xfrm>
              <a:off x="5894277" y="564665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Bracket 97">
              <a:extLst>
                <a:ext uri="{FF2B5EF4-FFF2-40B4-BE49-F238E27FC236}">
                  <a16:creationId xmlns:a16="http://schemas.microsoft.com/office/drawing/2014/main" id="{1B2AC3E8-2731-CA12-5331-638CD9BDC11C}"/>
                </a:ext>
              </a:extLst>
            </p:cNvPr>
            <p:cNvSpPr/>
            <p:nvPr/>
          </p:nvSpPr>
          <p:spPr>
            <a:xfrm flipH="1">
              <a:off x="6261512" y="5657445"/>
              <a:ext cx="75415" cy="273378"/>
            </a:xfrm>
            <a:prstGeom prst="rightBracket">
              <a:avLst>
                <a:gd name="adj" fmla="val 8318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51868CEF-8EDA-8984-CDC5-FBC201EBFE32}"/>
              </a:ext>
            </a:extLst>
          </p:cNvPr>
          <p:cNvSpPr txBox="1"/>
          <p:nvPr/>
        </p:nvSpPr>
        <p:spPr>
          <a:xfrm>
            <a:off x="649569" y="4567941"/>
            <a:ext cx="5191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space between two consecutive references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724F165-F3F5-0554-8E01-7F17C0BA4D5A}"/>
              </a:ext>
            </a:extLst>
          </p:cNvPr>
          <p:cNvSpPr txBox="1"/>
          <p:nvPr/>
        </p:nvSpPr>
        <p:spPr>
          <a:xfrm>
            <a:off x="7704212" y="4152442"/>
            <a:ext cx="43932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Disconnected: can be divided into two disjoint open sets 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D90C5A7-77DF-5727-1E5C-53D844DF95FD}"/>
              </a:ext>
            </a:extLst>
          </p:cNvPr>
          <p:cNvSpPr txBox="1"/>
          <p:nvPr/>
        </p:nvSpPr>
        <p:spPr>
          <a:xfrm>
            <a:off x="881605" y="5686412"/>
            <a:ext cx="5956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</a:rPr>
              <a:t>All contingent statements are decidable</a:t>
            </a:r>
          </a:p>
        </p:txBody>
      </p:sp>
    </p:spTree>
    <p:extLst>
      <p:ext uri="{BB962C8B-B14F-4D97-AF65-F5344CB8AC3E}">
        <p14:creationId xmlns:p14="http://schemas.microsoft.com/office/powerpoint/2010/main" val="60948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49" grpId="0"/>
      <p:bldP spid="58" grpId="0"/>
      <p:bldP spid="78" grpId="0"/>
      <p:bldP spid="85" grpId="0"/>
      <p:bldP spid="99" grpId="0"/>
      <p:bldP spid="100" grpId="0"/>
      <p:bldP spid="10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32FB-542A-4759-8E54-ABFF28B9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ABCD-F065-4485-9D65-A9A8A8CCD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Physically well-defined objects must be in terms of operational definitions</a:t>
            </a:r>
          </a:p>
          <a:p>
            <a:pPr lvl="1"/>
            <a:r>
              <a:rPr lang="en-US" dirty="0"/>
              <a:t>The primitive elements are the verifiable statements, which are typically idealized and left formally undefined</a:t>
            </a:r>
          </a:p>
          <a:p>
            <a:pPr lvl="1"/>
            <a:r>
              <a:rPr lang="en-US" dirty="0"/>
              <a:t>A physical theory is fully characterized by the logical relationships of countably many verifiable statements</a:t>
            </a:r>
          </a:p>
          <a:p>
            <a:r>
              <a:rPr lang="en-US" dirty="0"/>
              <a:t>Time is what is measured by a clock</a:t>
            </a:r>
          </a:p>
          <a:p>
            <a:pPr lvl="1"/>
            <a:r>
              <a:rPr lang="en-US" dirty="0"/>
              <a:t>The main feature of clocks is that they can be synchronized with each other, which is operationally defined</a:t>
            </a:r>
          </a:p>
          <a:p>
            <a:r>
              <a:rPr lang="en-US" dirty="0"/>
              <a:t>Clocks can be formally modeled by a set of ticks that experimentally define a before and after</a:t>
            </a:r>
          </a:p>
          <a:p>
            <a:pPr lvl="1"/>
            <a:r>
              <a:rPr lang="en-US" dirty="0"/>
              <a:t>We recover time as a continuum under suitable idealized conditions (i.e. all clocks can be perfectly synchronized, reach arbitrary resolution, … )</a:t>
            </a:r>
          </a:p>
          <a:p>
            <a:r>
              <a:rPr lang="en-US" dirty="0"/>
              <a:t>We should not expect the assumptions required by ordered (and continuous) time to hold at the smallest scale</a:t>
            </a:r>
          </a:p>
          <a:p>
            <a:pPr lvl="1"/>
            <a:r>
              <a:rPr lang="en-US" dirty="0"/>
              <a:t>A better understanding of space-time means creating a more realistic formal model that takes into account those failures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08486C-BEDD-4B45-8B16-EAE6BE87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49CCE-00B0-4FFF-A57E-C90C11C36F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11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74541F-62AC-4206-9876-0631F3BD5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C63B96-36C4-477B-9A22-CDEFBF51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81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A0B2-3BE8-B9C6-8369-BFC066B5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D16C-72F6-DEB9-E6FC-55FDBBE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time?</a:t>
            </a:r>
          </a:p>
          <a:p>
            <a:pPr lvl="1"/>
            <a:r>
              <a:rPr lang="en-US" dirty="0"/>
              <a:t>What it means to define something; the role of operational definitions in science; the topological structure imposed by experimental verification; the role of clock synchronization in defining time</a:t>
            </a:r>
          </a:p>
          <a:p>
            <a:r>
              <a:rPr lang="en-US" dirty="0"/>
              <a:t>A metrological model of time</a:t>
            </a:r>
          </a:p>
          <a:p>
            <a:pPr lvl="1"/>
            <a:r>
              <a:rPr lang="en-US" dirty="0"/>
              <a:t>The metrological and logical structure of clocks; the necessary and sufficient conditions for continuous time (i.e. real numbers).</a:t>
            </a:r>
          </a:p>
          <a:p>
            <a:r>
              <a:rPr lang="en-US" dirty="0"/>
              <a:t>Inevitable failure of time ordering</a:t>
            </a:r>
          </a:p>
          <a:p>
            <a:pPr lvl="1"/>
            <a:r>
              <a:rPr lang="en-US" dirty="0"/>
              <a:t>The untenability of the conditions for continuous time; how time ordering itself must break down.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FD9A4-3C0A-A524-158E-250745E3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AB9CB-4DB1-473B-AAA9-92346FA5F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1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27B0-A7FE-40AD-9603-F00855A9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time?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1B8BB-C8E2-4238-800F-CB6EEEB41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68B2-D1C4-4884-9DFC-D288DFCE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2263-DFD2-4B29-8208-72D5C34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8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68B2-D1C4-4884-9DFC-D288DFCE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2263-DFD2-4B29-8208-72D5C34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2D89F-3435-9EF1-AE91-564520E6C989}"/>
              </a:ext>
            </a:extLst>
          </p:cNvPr>
          <p:cNvSpPr txBox="1"/>
          <p:nvPr/>
        </p:nvSpPr>
        <p:spPr>
          <a:xfrm>
            <a:off x="4904600" y="1625203"/>
            <a:ext cx="645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Hard question because time is elusive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66CE3-8CFF-AE89-2B26-7C9E9578C678}"/>
              </a:ext>
            </a:extLst>
          </p:cNvPr>
          <p:cNvCxnSpPr/>
          <p:nvPr/>
        </p:nvCxnSpPr>
        <p:spPr>
          <a:xfrm flipH="1">
            <a:off x="7341833" y="2317072"/>
            <a:ext cx="310718" cy="146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D7DAF6-462A-A7E1-5055-4FCEA9A3BE2E}"/>
              </a:ext>
            </a:extLst>
          </p:cNvPr>
          <p:cNvSpPr txBox="1"/>
          <p:nvPr/>
        </p:nvSpPr>
        <p:spPr>
          <a:xfrm>
            <a:off x="831850" y="5361439"/>
            <a:ext cx="7464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Then defining anything else should be easy!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0D3033F-9065-843F-ABB7-0E20C908823C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What is time?</a:t>
            </a:r>
          </a:p>
        </p:txBody>
      </p:sp>
    </p:spTree>
    <p:extLst>
      <p:ext uri="{BB962C8B-B14F-4D97-AF65-F5344CB8AC3E}">
        <p14:creationId xmlns:p14="http://schemas.microsoft.com/office/powerpoint/2010/main" val="304039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968015-B9F3-4A71-72DF-64298B6A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9FD894-B597-5CA1-2295-29DCD5F8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560BE-2412-1D45-7D5C-1FA435775F9E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What is a table?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D09B3-944F-4A95-DA7E-10ABCF3C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3" y="299373"/>
            <a:ext cx="8240275" cy="1571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A4951-BA5C-367C-FB3C-604327843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0" r="24919"/>
          <a:stretch/>
        </p:blipFill>
        <p:spPr>
          <a:xfrm>
            <a:off x="9490970" y="118415"/>
            <a:ext cx="2360719" cy="3182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01FCF7-D66E-9E28-AD08-6ED3D3686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64" y="1726183"/>
            <a:ext cx="2693572" cy="179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87B596-322E-8E23-8ABA-2F375CD9B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09" y="2125506"/>
            <a:ext cx="2360720" cy="2218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33B30B-93D7-416E-481A-C915C8FAC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102" y="4575096"/>
            <a:ext cx="2360720" cy="17705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8D74B8-775C-FE94-C5B1-F927015BAF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80" y="4089085"/>
            <a:ext cx="3678916" cy="24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7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68B2-D1C4-4884-9DFC-D288DFCE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2263-DFD2-4B29-8208-72D5C34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2D89F-3435-9EF1-AE91-564520E6C989}"/>
              </a:ext>
            </a:extLst>
          </p:cNvPr>
          <p:cNvSpPr txBox="1"/>
          <p:nvPr/>
        </p:nvSpPr>
        <p:spPr>
          <a:xfrm>
            <a:off x="3777136" y="1625203"/>
            <a:ext cx="7216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Hard question because “what is” is elusive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E66CE3-8CFF-AE89-2B26-7C9E9578C678}"/>
              </a:ext>
            </a:extLst>
          </p:cNvPr>
          <p:cNvCxnSpPr>
            <a:cxnSpLocks/>
          </p:cNvCxnSpPr>
          <p:nvPr/>
        </p:nvCxnSpPr>
        <p:spPr>
          <a:xfrm flipH="1">
            <a:off x="5743852" y="2317072"/>
            <a:ext cx="1908699" cy="1331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20D3033F-9065-843F-ABB7-0E20C908823C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What is time?</a:t>
            </a:r>
          </a:p>
        </p:txBody>
      </p:sp>
    </p:spTree>
    <p:extLst>
      <p:ext uri="{BB962C8B-B14F-4D97-AF65-F5344CB8AC3E}">
        <p14:creationId xmlns:p14="http://schemas.microsoft.com/office/powerpoint/2010/main" val="261350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15BFD-3ABF-AA49-707F-11005961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Physics Department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91578B-23D0-C250-AA9E-B55F2F85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D5B83-101A-5CC0-A823-D7AE55B345E7}"/>
              </a:ext>
            </a:extLst>
          </p:cNvPr>
          <p:cNvSpPr txBox="1"/>
          <p:nvPr/>
        </p:nvSpPr>
        <p:spPr>
          <a:xfrm>
            <a:off x="0" y="130391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Before giving a definition, we need to say: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FBC9B-7882-0489-1223-F9252BC40E08}"/>
              </a:ext>
            </a:extLst>
          </p:cNvPr>
          <p:cNvSpPr txBox="1"/>
          <p:nvPr/>
        </p:nvSpPr>
        <p:spPr>
          <a:xfrm>
            <a:off x="1342008" y="2299574"/>
            <a:ext cx="9507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What is the purpose of the definition?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0BECD-96D1-4337-EFA5-0C2CA865D1AF}"/>
              </a:ext>
            </a:extLst>
          </p:cNvPr>
          <p:cNvSpPr txBox="1"/>
          <p:nvPr/>
        </p:nvSpPr>
        <p:spPr>
          <a:xfrm>
            <a:off x="1342007" y="3162187"/>
            <a:ext cx="9507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8000"/>
                </a:solidFill>
              </a:rPr>
              <a:t>What are the “primitive elements” that are allowed to be in the definition?</a:t>
            </a:r>
          </a:p>
        </p:txBody>
      </p:sp>
    </p:spTree>
    <p:extLst>
      <p:ext uri="{BB962C8B-B14F-4D97-AF65-F5344CB8AC3E}">
        <p14:creationId xmlns:p14="http://schemas.microsoft.com/office/powerpoint/2010/main" val="2494773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78406</TotalTime>
  <Words>2290</Words>
  <Application>Microsoft Office PowerPoint</Application>
  <PresentationFormat>Widescreen</PresentationFormat>
  <Paragraphs>344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PHOTO-PAINT</vt:lpstr>
      <vt:lpstr>Time as an operational definition</vt:lpstr>
      <vt:lpstr>Introduction</vt:lpstr>
      <vt:lpstr>PowerPoint Presentation</vt:lpstr>
      <vt:lpstr>Outline</vt:lpstr>
      <vt:lpstr>What is time?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metrological model of time</vt:lpstr>
      <vt:lpstr>PowerPoint Presentation</vt:lpstr>
      <vt:lpstr>PowerPoint Presentation</vt:lpstr>
      <vt:lpstr>1. Strict 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Inevitable failure of time ordering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205</cp:revision>
  <dcterms:created xsi:type="dcterms:W3CDTF">2021-04-07T15:17:47Z</dcterms:created>
  <dcterms:modified xsi:type="dcterms:W3CDTF">2024-01-18T18:17:49Z</dcterms:modified>
</cp:coreProperties>
</file>